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7"/>
  </p:notesMasterIdLst>
  <p:sldIdLst>
    <p:sldId id="261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5D"/>
    <a:srgbClr val="DC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4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9EE6F-07CE-40B5-9CF4-18EDB0AD06A3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1524FA-E262-42CC-A979-B7C779E6FB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520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1524FA-E262-42CC-A979-B7C779E6FBE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096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193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269585" y="260461"/>
            <a:ext cx="11652885" cy="6308725"/>
          </a:xfrm>
          <a:custGeom>
            <a:avLst/>
            <a:gdLst/>
            <a:ahLst/>
            <a:cxnLst/>
            <a:rect l="l" t="t" r="r" b="b"/>
            <a:pathLst>
              <a:path w="11652885" h="6308725">
                <a:moveTo>
                  <a:pt x="6595668" y="6308458"/>
                </a:moveTo>
                <a:lnTo>
                  <a:pt x="10853585" y="6308458"/>
                </a:lnTo>
                <a:lnTo>
                  <a:pt x="11642725" y="6308458"/>
                </a:lnTo>
                <a:lnTo>
                  <a:pt x="11652808" y="6308458"/>
                </a:lnTo>
                <a:lnTo>
                  <a:pt x="11652808" y="6298374"/>
                </a:lnTo>
                <a:lnTo>
                  <a:pt x="11652808" y="10083"/>
                </a:lnTo>
                <a:lnTo>
                  <a:pt x="11652808" y="0"/>
                </a:lnTo>
                <a:lnTo>
                  <a:pt x="11642725" y="0"/>
                </a:lnTo>
                <a:lnTo>
                  <a:pt x="10083" y="0"/>
                </a:lnTo>
                <a:lnTo>
                  <a:pt x="0" y="0"/>
                </a:lnTo>
                <a:lnTo>
                  <a:pt x="0" y="10083"/>
                </a:lnTo>
                <a:lnTo>
                  <a:pt x="0" y="6298374"/>
                </a:lnTo>
                <a:lnTo>
                  <a:pt x="0" y="6308458"/>
                </a:lnTo>
                <a:lnTo>
                  <a:pt x="10083" y="6308458"/>
                </a:lnTo>
                <a:lnTo>
                  <a:pt x="2454414" y="6308458"/>
                </a:lnTo>
                <a:lnTo>
                  <a:pt x="5047462" y="6308458"/>
                </a:lnTo>
                <a:lnTo>
                  <a:pt x="6595668" y="6308458"/>
                </a:lnTo>
                <a:close/>
              </a:path>
            </a:pathLst>
          </a:custGeom>
          <a:ln w="20167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96458" y="287343"/>
            <a:ext cx="11599545" cy="6254750"/>
          </a:xfrm>
          <a:custGeom>
            <a:avLst/>
            <a:gdLst/>
            <a:ahLst/>
            <a:cxnLst/>
            <a:rect l="l" t="t" r="r" b="b"/>
            <a:pathLst>
              <a:path w="11599545" h="6254750">
                <a:moveTo>
                  <a:pt x="6568795" y="6254699"/>
                </a:moveTo>
                <a:lnTo>
                  <a:pt x="10826711" y="6254699"/>
                </a:lnTo>
                <a:lnTo>
                  <a:pt x="11599049" y="6254699"/>
                </a:lnTo>
                <a:lnTo>
                  <a:pt x="11599049" y="0"/>
                </a:lnTo>
                <a:lnTo>
                  <a:pt x="0" y="0"/>
                </a:lnTo>
                <a:lnTo>
                  <a:pt x="0" y="6254699"/>
                </a:lnTo>
                <a:lnTo>
                  <a:pt x="2427541" y="6254699"/>
                </a:lnTo>
                <a:lnTo>
                  <a:pt x="5020589" y="6254699"/>
                </a:lnTo>
                <a:lnTo>
                  <a:pt x="6568795" y="6254699"/>
                </a:lnTo>
                <a:close/>
              </a:path>
            </a:pathLst>
          </a:custGeom>
          <a:ln w="6731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02943" y="593900"/>
            <a:ext cx="4730750" cy="558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EE2D7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600" b="0" i="0">
                <a:solidFill>
                  <a:srgbClr val="EE2D7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9239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EE2D7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6600" b="0" i="0">
                <a:solidFill>
                  <a:srgbClr val="EE2D7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842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EE2D7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527275" y="2312991"/>
            <a:ext cx="4884420" cy="3999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50" b="0" i="1">
                <a:solidFill>
                  <a:srgbClr val="00555D"/>
                </a:solidFill>
                <a:latin typeface="Avenir-MediumOblique"/>
                <a:cs typeface="Avenir-MediumOblique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4/5/2024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466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193" cy="68580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3193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EE2D7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4/5/2024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3994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4/5/2024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2601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193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2943" y="593900"/>
            <a:ext cx="10732770" cy="558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EE2D7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508495" y="1340926"/>
            <a:ext cx="5031105" cy="19869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600" b="0" i="0">
                <a:solidFill>
                  <a:srgbClr val="EE2D7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49272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jpeg"/><Relationship Id="rId17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png"/><Relationship Id="rId1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561288" y="987083"/>
            <a:ext cx="1080135" cy="0"/>
          </a:xfrm>
          <a:custGeom>
            <a:avLst/>
            <a:gdLst/>
            <a:ahLst/>
            <a:cxnLst/>
            <a:rect l="l" t="t" r="r" b="b"/>
            <a:pathLst>
              <a:path w="1080135">
                <a:moveTo>
                  <a:pt x="0" y="0"/>
                </a:moveTo>
                <a:lnTo>
                  <a:pt x="1079995" y="0"/>
                </a:lnTo>
              </a:path>
            </a:pathLst>
          </a:custGeom>
          <a:ln w="12700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object 4"/>
          <p:cNvSpPr>
            <a:spLocks/>
          </p:cNvSpPr>
          <p:nvPr/>
        </p:nvSpPr>
        <p:spPr>
          <a:xfrm>
            <a:off x="3756832" y="2720483"/>
            <a:ext cx="1620000" cy="3780000"/>
          </a:xfrm>
          <a:custGeom>
            <a:avLst/>
            <a:gdLst/>
            <a:ahLst/>
            <a:cxnLst/>
            <a:rect l="l" t="t" r="r" b="b"/>
            <a:pathLst>
              <a:path w="2160270" h="5058409">
                <a:moveTo>
                  <a:pt x="2007603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5057999"/>
                </a:lnTo>
                <a:lnTo>
                  <a:pt x="2160003" y="5057999"/>
                </a:lnTo>
                <a:lnTo>
                  <a:pt x="2160003" y="152400"/>
                </a:lnTo>
                <a:lnTo>
                  <a:pt x="2152233" y="104231"/>
                </a:lnTo>
                <a:lnTo>
                  <a:pt x="2130597" y="62396"/>
                </a:lnTo>
                <a:lnTo>
                  <a:pt x="2097606" y="29405"/>
                </a:lnTo>
                <a:lnTo>
                  <a:pt x="2055771" y="7769"/>
                </a:lnTo>
                <a:lnTo>
                  <a:pt x="2007603" y="0"/>
                </a:lnTo>
                <a:close/>
              </a:path>
            </a:pathLst>
          </a:custGeom>
          <a:solidFill>
            <a:srgbClr val="DCE8E8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object 5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968" y="2720478"/>
            <a:ext cx="1404000" cy="1860397"/>
          </a:xfrm>
          <a:prstGeom prst="rect">
            <a:avLst/>
          </a:prstGeom>
        </p:spPr>
      </p:pic>
      <p:sp>
        <p:nvSpPr>
          <p:cNvPr id="6" name="object 6"/>
          <p:cNvSpPr>
            <a:spLocks/>
          </p:cNvSpPr>
          <p:nvPr/>
        </p:nvSpPr>
        <p:spPr>
          <a:xfrm>
            <a:off x="6993942" y="2720483"/>
            <a:ext cx="1620000" cy="3780000"/>
          </a:xfrm>
          <a:custGeom>
            <a:avLst/>
            <a:gdLst/>
            <a:ahLst/>
            <a:cxnLst/>
            <a:rect l="l" t="t" r="r" b="b"/>
            <a:pathLst>
              <a:path w="2160270" h="5058409">
                <a:moveTo>
                  <a:pt x="2007603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5057999"/>
                </a:lnTo>
                <a:lnTo>
                  <a:pt x="2160003" y="5057999"/>
                </a:lnTo>
                <a:lnTo>
                  <a:pt x="2160003" y="152400"/>
                </a:lnTo>
                <a:lnTo>
                  <a:pt x="2152233" y="104231"/>
                </a:lnTo>
                <a:lnTo>
                  <a:pt x="2130597" y="62396"/>
                </a:lnTo>
                <a:lnTo>
                  <a:pt x="2097606" y="29405"/>
                </a:lnTo>
                <a:lnTo>
                  <a:pt x="2055771" y="7769"/>
                </a:lnTo>
                <a:lnTo>
                  <a:pt x="2007603" y="0"/>
                </a:lnTo>
                <a:close/>
              </a:path>
            </a:pathLst>
          </a:custGeom>
          <a:solidFill>
            <a:srgbClr val="DCE8E8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object 7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0019" y="2720478"/>
            <a:ext cx="1403992" cy="1823827"/>
          </a:xfrm>
          <a:prstGeom prst="rect">
            <a:avLst/>
          </a:prstGeom>
        </p:spPr>
      </p:pic>
      <p:sp>
        <p:nvSpPr>
          <p:cNvPr id="8" name="object 8"/>
          <p:cNvSpPr>
            <a:spLocks/>
          </p:cNvSpPr>
          <p:nvPr/>
        </p:nvSpPr>
        <p:spPr>
          <a:xfrm>
            <a:off x="10200756" y="2720483"/>
            <a:ext cx="1620000" cy="3780000"/>
          </a:xfrm>
          <a:custGeom>
            <a:avLst/>
            <a:gdLst/>
            <a:ahLst/>
            <a:cxnLst/>
            <a:rect l="l" t="t" r="r" b="b"/>
            <a:pathLst>
              <a:path w="2160270" h="5058409">
                <a:moveTo>
                  <a:pt x="2007603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5057999"/>
                </a:lnTo>
                <a:lnTo>
                  <a:pt x="2160003" y="5057999"/>
                </a:lnTo>
                <a:lnTo>
                  <a:pt x="2160003" y="152400"/>
                </a:lnTo>
                <a:lnTo>
                  <a:pt x="2152233" y="104231"/>
                </a:lnTo>
                <a:lnTo>
                  <a:pt x="2130597" y="62396"/>
                </a:lnTo>
                <a:lnTo>
                  <a:pt x="2097606" y="29405"/>
                </a:lnTo>
                <a:lnTo>
                  <a:pt x="2055771" y="7769"/>
                </a:lnTo>
                <a:lnTo>
                  <a:pt x="2007603" y="0"/>
                </a:lnTo>
                <a:close/>
              </a:path>
            </a:pathLst>
          </a:custGeom>
          <a:solidFill>
            <a:srgbClr val="DCE8E8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9" name="object 9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6826" y="2720478"/>
            <a:ext cx="1404000" cy="1838459"/>
          </a:xfrm>
          <a:prstGeom prst="rect">
            <a:avLst/>
          </a:prstGeom>
        </p:spPr>
      </p:pic>
      <p:sp>
        <p:nvSpPr>
          <p:cNvPr id="10" name="object 10"/>
          <p:cNvSpPr txBox="1">
            <a:spLocks/>
          </p:cNvSpPr>
          <p:nvPr/>
        </p:nvSpPr>
        <p:spPr>
          <a:xfrm>
            <a:off x="3744692" y="4391078"/>
            <a:ext cx="1620000" cy="1595386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50" b="1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Fluère</a:t>
            </a:r>
            <a:r>
              <a:rPr kumimoji="0" sz="1350" b="1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35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Original</a:t>
            </a:r>
            <a:r>
              <a:rPr kumimoji="0" sz="1350" b="1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 blend</a:t>
            </a:r>
            <a:endParaRPr kumimoji="0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Heavy"/>
              <a:cs typeface="Avenir-Heavy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5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1" u="none" strike="noStrike" kern="0" cap="none" spc="-25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Flo</a:t>
            </a:r>
            <a:r>
              <a:rPr kumimoji="0" lang="en-US" sz="1200" b="0" i="1" u="none" strike="noStrike" kern="0" cap="none" spc="-25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reale</a:t>
            </a:r>
            <a:r>
              <a:rPr kumimoji="0" sz="1200" b="0" i="1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*</a:t>
            </a:r>
            <a:r>
              <a:rPr kumimoji="0" sz="1200" b="0" i="1" u="none" strike="noStrike" kern="0" cap="none" spc="-4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</a:t>
            </a:r>
            <a:r>
              <a:rPr lang="en-US" sz="1200" i="1" kern="0" spc="-20" dirty="0">
                <a:solidFill>
                  <a:srgbClr val="231F20"/>
                </a:solidFill>
                <a:latin typeface="Avenir-MediumOblique"/>
                <a:cs typeface="Avenir-MediumOblique"/>
              </a:rPr>
              <a:t>Fresco</a:t>
            </a:r>
            <a:r>
              <a:rPr kumimoji="0" sz="1200" b="0" i="1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*</a:t>
            </a:r>
            <a:r>
              <a:rPr kumimoji="0" sz="1200" b="0" i="1" u="none" strike="noStrike" kern="0" cap="none" spc="-4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</a:t>
            </a:r>
            <a:r>
              <a:rPr lang="en-US" sz="1200" i="1" kern="0" spc="-10" dirty="0" err="1">
                <a:solidFill>
                  <a:srgbClr val="231F20"/>
                </a:solidFill>
                <a:latin typeface="Avenir-MediumOblique"/>
                <a:cs typeface="Avenir-MediumOblique"/>
              </a:rPr>
              <a:t>Agrumato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MediumOblique"/>
              <a:cs typeface="Avenir-MediumOblique"/>
            </a:endParaRPr>
          </a:p>
          <a:p>
            <a:pPr marL="22860" marR="15240" lvl="0" indent="0" algn="ctr" defTabSz="914400" eaLnBrk="1" fontAlgn="auto" latinLnBrk="0" hangingPunct="1">
              <a:lnSpc>
                <a:spcPct val="102899"/>
              </a:lnSpc>
              <a:spcBef>
                <a:spcPts val="12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50" b="0" i="1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Oblique"/>
                <a:cs typeface="Avenir-BookOblique"/>
              </a:rPr>
              <a:t>Il seme di coriandolo e la scorza di lime conferiscono un carattere luminoso e vivace </a:t>
            </a:r>
            <a:r>
              <a:rPr kumimoji="0" lang="it-IT" sz="1050" b="0" i="1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Oblique"/>
                <a:cs typeface="Avenir-BookOblique"/>
              </a:rPr>
              <a:t>all</a:t>
            </a:r>
            <a:r>
              <a:rPr lang="it-IT" sz="1050" i="1" kern="0" dirty="0">
                <a:solidFill>
                  <a:srgbClr val="231F20"/>
                </a:solidFill>
                <a:latin typeface="Avenir-BookOblique"/>
                <a:cs typeface="Avenir-BookOblique"/>
              </a:rPr>
              <a:t>’olfatto</a:t>
            </a:r>
            <a:r>
              <a:rPr kumimoji="0" lang="it-IT" sz="1050" b="0" i="1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Oblique"/>
                <a:cs typeface="Avenir-BookOblique"/>
              </a:rPr>
              <a:t>, mentre la lavanda e il ginepro aggiungono note erbacee e floreali.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Oblique"/>
              <a:cs typeface="Avenir-BookOblique"/>
            </a:endParaRPr>
          </a:p>
        </p:txBody>
      </p:sp>
      <p:sp>
        <p:nvSpPr>
          <p:cNvPr id="11" name="object 11"/>
          <p:cNvSpPr txBox="1">
            <a:spLocks/>
          </p:cNvSpPr>
          <p:nvPr/>
        </p:nvSpPr>
        <p:spPr>
          <a:xfrm>
            <a:off x="4523607" y="3587157"/>
            <a:ext cx="900000" cy="627325"/>
          </a:xfrm>
          <a:prstGeom prst="rect">
            <a:avLst/>
          </a:prstGeom>
        </p:spPr>
        <p:txBody>
          <a:bodyPr vert="horz" wrap="square" lIns="0" tIns="15240" rIns="0" bIns="0" rtlCol="0">
            <a:no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"/>
                <a:cs typeface="Avenir-Book"/>
              </a:rPr>
              <a:t>Alternativa al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"/>
                <a:cs typeface="Avenir-Book"/>
              </a:rPr>
              <a:t>Gin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"/>
              <a:cs typeface="Avenir-Book"/>
            </a:endParaRPr>
          </a:p>
        </p:txBody>
      </p:sp>
      <p:sp>
        <p:nvSpPr>
          <p:cNvPr id="12" name="object 12"/>
          <p:cNvSpPr txBox="1">
            <a:spLocks/>
          </p:cNvSpPr>
          <p:nvPr/>
        </p:nvSpPr>
        <p:spPr>
          <a:xfrm>
            <a:off x="5383341" y="4391078"/>
            <a:ext cx="1620000" cy="22320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50" b="1" i="0" u="none" strike="noStrike" kern="0" cap="none" spc="-3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Fluère</a:t>
            </a:r>
            <a:r>
              <a:rPr kumimoji="0" sz="1350" b="1" i="0" u="none" strike="noStrike" kern="0" cap="none" spc="-4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350" b="1" i="0" u="none" strike="noStrike" kern="0" cap="none" spc="-3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Raspbery</a:t>
            </a:r>
            <a:r>
              <a:rPr kumimoji="0" sz="1350" b="1" i="0" u="none" strike="noStrike" kern="0" cap="none" spc="-3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350" b="1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blend</a:t>
            </a:r>
            <a:endParaRPr kumimoji="0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Heavy"/>
              <a:cs typeface="Avenir-Heavy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5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1" u="none" strike="noStrike" kern="0" cap="none" spc="-6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Fres</a:t>
            </a:r>
            <a:r>
              <a:rPr kumimoji="0" lang="en-US" sz="1200" b="0" i="1" u="none" strike="noStrike" kern="0" cap="none" spc="-6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co</a:t>
            </a:r>
            <a:r>
              <a:rPr kumimoji="0" sz="1200" b="0" i="1" u="none" strike="noStrike" kern="0" cap="none" spc="-5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</a:t>
            </a:r>
            <a:r>
              <a:rPr kumimoji="0" sz="1200" b="0" i="1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*</a:t>
            </a:r>
            <a:r>
              <a:rPr kumimoji="0" sz="1200" b="0" i="1" u="none" strike="noStrike" kern="0" cap="none" spc="254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</a:t>
            </a:r>
            <a:r>
              <a:rPr kumimoji="0" lang="en-US" sz="1200" b="0" i="1" u="none" strike="noStrike" kern="0" cap="none" spc="-6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Lampone</a:t>
            </a:r>
            <a:r>
              <a:rPr kumimoji="0" sz="1200" b="0" i="1" u="none" strike="noStrike" kern="0" cap="none" spc="-5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</a:t>
            </a:r>
            <a:r>
              <a:rPr kumimoji="0" sz="1200" b="0" i="1" u="none" strike="noStrike" kern="0" cap="none" spc="-3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*</a:t>
            </a:r>
            <a:r>
              <a:rPr kumimoji="0" sz="1200" b="0" i="1" u="none" strike="noStrike" kern="0" cap="none" spc="-5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</a:t>
            </a:r>
            <a:r>
              <a:rPr kumimoji="0" lang="en-US" sz="1200" b="0" i="1" u="none" strike="noStrike" kern="0" cap="none" spc="-35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Setoso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MediumOblique"/>
              <a:cs typeface="Avenir-MediumOblique"/>
            </a:endParaRPr>
          </a:p>
          <a:p>
            <a:pPr marL="168275" marR="157480" lvl="0" indent="0" algn="ctr" defTabSz="914400" eaLnBrk="1" fontAlgn="auto" latinLnBrk="0" hangingPunct="1">
              <a:lnSpc>
                <a:spcPct val="102899"/>
              </a:lnSpc>
              <a:spcBef>
                <a:spcPts val="12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50" b="0" i="1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Oblique"/>
                <a:cs typeface="Avenir-BookOblique"/>
              </a:rPr>
              <a:t>Note floreali e di pino dal ginepro e un tocco di agrumi dalla scorza di lime,</a:t>
            </a:r>
          </a:p>
          <a:p>
            <a:pPr marL="168275" marR="157480" lvl="0" indent="0" algn="ctr" defTabSz="914400" eaLnBrk="1" fontAlgn="auto" latinLnBrk="0" hangingPunct="1">
              <a:lnSpc>
                <a:spcPct val="102899"/>
              </a:lnSpc>
              <a:spcBef>
                <a:spcPts val="12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50" b="0" i="1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Oblique"/>
                <a:cs typeface="Avenir-BookOblique"/>
              </a:rPr>
              <a:t>combinati con la dolcezza del lampone fresco.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Oblique"/>
              <a:cs typeface="Avenir-BookOblique"/>
            </a:endParaRPr>
          </a:p>
        </p:txBody>
      </p:sp>
      <p:sp>
        <p:nvSpPr>
          <p:cNvPr id="13" name="object 13"/>
          <p:cNvSpPr txBox="1">
            <a:spLocks/>
          </p:cNvSpPr>
          <p:nvPr/>
        </p:nvSpPr>
        <p:spPr>
          <a:xfrm>
            <a:off x="6047219" y="3587157"/>
            <a:ext cx="900000" cy="627325"/>
          </a:xfrm>
          <a:prstGeom prst="rect">
            <a:avLst/>
          </a:prstGeom>
        </p:spPr>
        <p:txBody>
          <a:bodyPr vert="horz" wrap="square" lIns="0" tIns="15240" rIns="0" bIns="0" rtlCol="0">
            <a:no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"/>
                <a:cs typeface="Avenir-Book"/>
              </a:rPr>
              <a:t>Alternativa al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"/>
                <a:cs typeface="Avenir-Book"/>
              </a:rPr>
              <a:t>Pink</a:t>
            </a:r>
            <a:r>
              <a:rPr kumimoji="0" sz="1400" b="1" i="0" u="none" strike="noStrike" kern="0" cap="none" spc="3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"/>
                <a:cs typeface="Avenir-Book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"/>
                <a:cs typeface="Avenir-Book"/>
              </a:rPr>
              <a:t>Gin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"/>
              <a:cs typeface="Avenir-Book"/>
            </a:endParaRPr>
          </a:p>
        </p:txBody>
      </p:sp>
      <p:sp>
        <p:nvSpPr>
          <p:cNvPr id="14" name="object 14"/>
          <p:cNvSpPr txBox="1">
            <a:spLocks/>
          </p:cNvSpPr>
          <p:nvPr/>
        </p:nvSpPr>
        <p:spPr>
          <a:xfrm>
            <a:off x="7003086" y="4391078"/>
            <a:ext cx="1620000" cy="22320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254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50" b="1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Fluère</a:t>
            </a:r>
            <a:r>
              <a:rPr kumimoji="0" sz="1350" b="1" i="0" u="none" strike="noStrike" kern="0" cap="none" spc="-1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35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Spiced</a:t>
            </a:r>
            <a:r>
              <a:rPr kumimoji="0" sz="1350" b="1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350" b="1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Cane</a:t>
            </a:r>
            <a:endParaRPr kumimoji="0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Heavy"/>
              <a:cs typeface="Avenir-Heavy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5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1" u="none" strike="noStrike" kern="0" cap="none" spc="-9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Ric</a:t>
            </a:r>
            <a:r>
              <a:rPr kumimoji="0" lang="en-US" sz="1200" b="0" i="1" u="none" strike="noStrike" kern="0" cap="none" spc="-9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co</a:t>
            </a:r>
            <a:r>
              <a:rPr kumimoji="0" sz="1200" b="0" i="1" u="none" strike="noStrike" kern="0" cap="none" spc="-7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*</a:t>
            </a:r>
            <a:r>
              <a:rPr kumimoji="0" sz="1200" b="0" i="1" u="none" strike="noStrike" kern="0" cap="none" spc="-6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</a:t>
            </a:r>
            <a:r>
              <a:rPr kumimoji="0" lang="en-US" sz="1200" b="0" i="1" u="none" strike="noStrike" kern="0" cap="none" spc="-10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Zucchero</a:t>
            </a:r>
            <a:r>
              <a:rPr kumimoji="0" lang="en-US" sz="1200" b="0" i="1" u="none" strike="noStrike" kern="0" cap="none" spc="-10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di canna </a:t>
            </a:r>
            <a:r>
              <a:rPr kumimoji="0" lang="en-US" sz="1200" b="0" i="1" u="none" strike="noStrike" kern="0" cap="none" spc="-10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speziato</a:t>
            </a:r>
            <a:r>
              <a:rPr kumimoji="0" lang="en-US" sz="1200" b="0" i="1" u="none" strike="noStrike" kern="0" cap="none" spc="-10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</a:t>
            </a:r>
            <a:r>
              <a:rPr kumimoji="0" sz="1200" b="0" i="1" u="none" strike="noStrike" kern="0" cap="none" spc="-7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*</a:t>
            </a:r>
            <a:r>
              <a:rPr kumimoji="0" sz="1200" b="0" i="1" u="none" strike="noStrike" kern="0" cap="none" spc="-6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</a:t>
            </a:r>
            <a:r>
              <a:rPr kumimoji="0" sz="1200" b="0" i="1" u="none" strike="noStrike" kern="0" cap="none" spc="-1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Comple</a:t>
            </a:r>
            <a:r>
              <a:rPr kumimoji="0" lang="en-US" sz="1200" b="0" i="1" u="none" strike="noStrike" kern="0" cap="none" spc="-1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sso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MediumOblique"/>
              <a:cs typeface="Avenir-MediumOblique"/>
            </a:endParaRPr>
          </a:p>
          <a:p>
            <a:pPr marL="12065" marR="5080" lvl="0" indent="0" algn="ctr" defTabSz="914400" eaLnBrk="1" fontAlgn="auto" latinLnBrk="0" hangingPunct="1">
              <a:lnSpc>
                <a:spcPct val="102899"/>
              </a:lnSpc>
              <a:spcBef>
                <a:spcPts val="12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50" b="0" i="1" u="none" strike="noStrike" kern="0" cap="none" spc="-3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Oblique"/>
                <a:cs typeface="Avenir-BookOblique"/>
              </a:rPr>
              <a:t>Note di cioccolato e caffè al naso e un palato dolce, complesso e terroso. La ricchezza della canna da zucchero dominicana si mescola con accenni di fava </a:t>
            </a:r>
            <a:r>
              <a:rPr kumimoji="0" lang="it-IT" sz="1050" b="0" i="1" u="none" strike="noStrike" kern="0" cap="none" spc="-3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Oblique"/>
                <a:cs typeface="Avenir-BookOblique"/>
              </a:rPr>
              <a:t>tonka</a:t>
            </a:r>
            <a:r>
              <a:rPr kumimoji="0" lang="it-IT" sz="1050" b="0" i="1" u="none" strike="noStrike" kern="0" cap="none" spc="-3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Oblique"/>
                <a:cs typeface="Avenir-BookOblique"/>
              </a:rPr>
              <a:t> e spezie.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Oblique"/>
              <a:cs typeface="Avenir-BookOblique"/>
            </a:endParaRPr>
          </a:p>
        </p:txBody>
      </p:sp>
      <p:sp>
        <p:nvSpPr>
          <p:cNvPr id="15" name="object 15"/>
          <p:cNvSpPr txBox="1">
            <a:spLocks/>
          </p:cNvSpPr>
          <p:nvPr/>
        </p:nvSpPr>
        <p:spPr>
          <a:xfrm>
            <a:off x="7712317" y="3587157"/>
            <a:ext cx="900000" cy="627325"/>
          </a:xfrm>
          <a:prstGeom prst="rect">
            <a:avLst/>
          </a:prstGeom>
        </p:spPr>
        <p:txBody>
          <a:bodyPr vert="horz" wrap="square" lIns="0" tIns="15240" rIns="0" bIns="0" rtlCol="0">
            <a:no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3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"/>
                <a:cs typeface="Avenir-Book"/>
              </a:rPr>
              <a:t>Alternativa al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"/>
                <a:cs typeface="Avenir-Book"/>
              </a:rPr>
              <a:t>Rum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"/>
              <a:cs typeface="Avenir-Book"/>
            </a:endParaRPr>
          </a:p>
        </p:txBody>
      </p:sp>
      <p:sp>
        <p:nvSpPr>
          <p:cNvPr id="16" name="object 16"/>
          <p:cNvSpPr txBox="1">
            <a:spLocks/>
          </p:cNvSpPr>
          <p:nvPr/>
        </p:nvSpPr>
        <p:spPr>
          <a:xfrm>
            <a:off x="8595527" y="4391078"/>
            <a:ext cx="1620000" cy="22320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635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50" b="1" i="0" u="none" strike="noStrike" kern="0" cap="none" spc="-1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Fluère</a:t>
            </a:r>
            <a:r>
              <a:rPr kumimoji="0" sz="1350" b="1" i="0" u="none" strike="noStrike" kern="0" cap="none" spc="-7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350" b="1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Smoked</a:t>
            </a:r>
            <a:r>
              <a:rPr kumimoji="0" sz="1350" b="1" i="0" u="none" strike="noStrike" kern="0" cap="none" spc="-5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350" b="1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Agave</a:t>
            </a:r>
            <a:endParaRPr kumimoji="0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Heavy"/>
              <a:cs typeface="Avenir-Heavy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5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-25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Affumicato</a:t>
            </a:r>
            <a:r>
              <a:rPr kumimoji="0" sz="1200" b="0" i="1" u="none" strike="noStrike" kern="0" cap="none" spc="-4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</a:t>
            </a:r>
            <a:r>
              <a:rPr kumimoji="0" sz="1200" b="0" i="1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*</a:t>
            </a:r>
            <a:r>
              <a:rPr kumimoji="0" sz="1200" b="0" i="1" u="none" strike="noStrike" kern="0" cap="none" spc="-4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</a:t>
            </a:r>
            <a:r>
              <a:rPr kumimoji="0" sz="1200" b="0" i="1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Agave</a:t>
            </a:r>
            <a:r>
              <a:rPr kumimoji="0" sz="1200" b="0" i="1" u="none" strike="noStrike" kern="0" cap="none" spc="-4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</a:t>
            </a:r>
            <a:r>
              <a:rPr kumimoji="0" sz="1200" b="0" i="1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*</a:t>
            </a:r>
            <a:r>
              <a:rPr kumimoji="0" sz="1200" b="0" i="1" u="none" strike="noStrike" kern="0" cap="none" spc="-4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</a:t>
            </a:r>
            <a:r>
              <a:rPr kumimoji="0" lang="en-US" sz="1200" b="0" i="1" u="none" strike="noStrike" kern="0" cap="none" spc="-1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Terroso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MediumOblique"/>
              <a:cs typeface="Avenir-MediumOblique"/>
            </a:endParaRPr>
          </a:p>
          <a:p>
            <a:pPr marL="12700" marR="5080" lvl="0" indent="0" algn="ctr" defTabSz="914400" eaLnBrk="1" fontAlgn="auto" latinLnBrk="0" hangingPunct="1">
              <a:lnSpc>
                <a:spcPct val="102899"/>
              </a:lnSpc>
              <a:spcBef>
                <a:spcPts val="12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50" b="0" i="1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Oblique"/>
                <a:cs typeface="Avenir-BookOblique"/>
              </a:rPr>
              <a:t>La caratteristica dolcezza vegetale dell'agave con un accenno di pepe nero. Legno di hickory affumicato per conferire quella ricchezza fumosa e terrosa che lo accompagna.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Oblique"/>
              <a:cs typeface="Avenir-BookOblique"/>
            </a:endParaRPr>
          </a:p>
        </p:txBody>
      </p:sp>
      <p:sp>
        <p:nvSpPr>
          <p:cNvPr id="17" name="object 17"/>
          <p:cNvSpPr txBox="1">
            <a:spLocks/>
          </p:cNvSpPr>
          <p:nvPr/>
        </p:nvSpPr>
        <p:spPr>
          <a:xfrm>
            <a:off x="9347861" y="3587157"/>
            <a:ext cx="900000" cy="627325"/>
          </a:xfrm>
          <a:prstGeom prst="rect">
            <a:avLst/>
          </a:prstGeom>
        </p:spPr>
        <p:txBody>
          <a:bodyPr vert="horz" wrap="square" lIns="0" tIns="15240" rIns="0" bIns="0" rtlCol="0">
            <a:no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4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"/>
                <a:cs typeface="Avenir-Book"/>
              </a:rPr>
              <a:t> </a:t>
            </a:r>
            <a:r>
              <a:rPr kumimoji="0" lang="en-US" sz="1400" b="1" i="0" u="none" strike="noStrike" kern="0" cap="none" spc="4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"/>
                <a:cs typeface="Avenir-Book"/>
              </a:rPr>
              <a:t>lternativa</a:t>
            </a:r>
            <a:r>
              <a:rPr kumimoji="0" lang="en-US" sz="1400" b="1" i="0" u="none" strike="noStrike" kern="0" cap="none" spc="4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"/>
                <a:cs typeface="Avenir-Book"/>
              </a:rPr>
              <a:t> al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"/>
                <a:cs typeface="Avenir-Book"/>
              </a:rPr>
              <a:t>Mezcal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"/>
              <a:cs typeface="Avenir-Book"/>
            </a:endParaRPr>
          </a:p>
        </p:txBody>
      </p:sp>
      <p:sp>
        <p:nvSpPr>
          <p:cNvPr id="18" name="object 18"/>
          <p:cNvSpPr txBox="1">
            <a:spLocks/>
          </p:cNvSpPr>
          <p:nvPr/>
        </p:nvSpPr>
        <p:spPr>
          <a:xfrm>
            <a:off x="10198207" y="4391078"/>
            <a:ext cx="1620000" cy="22320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635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50" b="1" i="0" u="none" strike="noStrike" kern="0" cap="none" spc="-1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Fluère</a:t>
            </a:r>
            <a:r>
              <a:rPr kumimoji="0" sz="1350" b="1" i="0" u="none" strike="noStrike" kern="0" cap="none" spc="-7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350" b="1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Heavy"/>
                <a:cs typeface="Avenir-Heavy"/>
              </a:rPr>
              <a:t>Bitter</a:t>
            </a:r>
            <a:endParaRPr kumimoji="0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Heavy"/>
              <a:cs typeface="Avenir-Heavy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5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-6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Vivace</a:t>
            </a:r>
            <a:r>
              <a:rPr kumimoji="0" sz="1200" b="0" i="1" u="none" strike="noStrike" kern="0" cap="none" spc="-6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</a:t>
            </a:r>
            <a:r>
              <a:rPr kumimoji="0" sz="1200" b="0" i="1" u="none" strike="noStrike" kern="0" cap="none" spc="-3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*</a:t>
            </a:r>
            <a:r>
              <a:rPr kumimoji="0" sz="1200" b="0" i="1" u="none" strike="noStrike" kern="0" cap="none" spc="-6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</a:t>
            </a:r>
            <a:r>
              <a:rPr kumimoji="0" lang="en-US" sz="1200" b="0" i="1" u="none" strike="noStrike" kern="0" cap="none" spc="-5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Dolce-Amaro </a:t>
            </a:r>
            <a:r>
              <a:rPr kumimoji="0" sz="1200" b="0" i="1" u="none" strike="noStrike" kern="0" cap="none" spc="-3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*</a:t>
            </a:r>
            <a:r>
              <a:rPr kumimoji="0" sz="1200" b="0" i="1" u="none" strike="noStrike" kern="0" cap="none" spc="-6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</a:t>
            </a:r>
            <a:r>
              <a:rPr kumimoji="0" lang="en-US" sz="1200" b="0" i="1" u="none" strike="noStrike" kern="0" cap="none" spc="-1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MediumOblique"/>
                <a:cs typeface="Avenir-MediumOblique"/>
              </a:rPr>
              <a:t>Erbaceo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MediumOblique"/>
              <a:cs typeface="Avenir-MediumOblique"/>
            </a:endParaRPr>
          </a:p>
          <a:p>
            <a:pPr marL="12700" marR="5080" lvl="0" indent="0" algn="ctr" defTabSz="914400" eaLnBrk="1" fontAlgn="auto" latinLnBrk="0" hangingPunct="1">
              <a:lnSpc>
                <a:spcPct val="102899"/>
              </a:lnSpc>
              <a:spcBef>
                <a:spcPts val="12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50" b="0" i="1" u="none" strike="noStrike" kern="0" cap="none" spc="-3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Oblique"/>
                <a:cs typeface="Avenir-BookOblique"/>
              </a:rPr>
              <a:t>Amarezza erbacea del chinino bilanciata con dolcezza sciropposa aromatizzata con scorza d'arancia. Lunga persistenza di chinino, vivace arancia e amarezza dell'arancia.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Oblique"/>
              <a:cs typeface="Avenir-BookOblique"/>
            </a:endParaRPr>
          </a:p>
        </p:txBody>
      </p:sp>
      <p:sp>
        <p:nvSpPr>
          <p:cNvPr id="19" name="object 19"/>
          <p:cNvSpPr txBox="1">
            <a:spLocks/>
          </p:cNvSpPr>
          <p:nvPr/>
        </p:nvSpPr>
        <p:spPr>
          <a:xfrm>
            <a:off x="10934819" y="3587157"/>
            <a:ext cx="900000" cy="627325"/>
          </a:xfrm>
          <a:prstGeom prst="rect">
            <a:avLst/>
          </a:prstGeom>
        </p:spPr>
        <p:txBody>
          <a:bodyPr vert="horz" wrap="square" lIns="0" tIns="15240" rIns="0" bIns="0" rtlCol="0">
            <a:no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4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"/>
                <a:cs typeface="Avenir-Book"/>
              </a:rPr>
              <a:t>Alternativa al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Book"/>
                <a:cs typeface="Avenir-Book"/>
              </a:rPr>
              <a:t>Bitter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"/>
              <a:cs typeface="Avenir-Book"/>
            </a:endParaRPr>
          </a:p>
        </p:txBody>
      </p:sp>
      <p:pic>
        <p:nvPicPr>
          <p:cNvPr id="21" name="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53998" y="818908"/>
            <a:ext cx="1507738" cy="45199"/>
          </a:xfrm>
          <a:prstGeom prst="rect">
            <a:avLst/>
          </a:prstGeom>
        </p:spPr>
      </p:pic>
      <p:sp>
        <p:nvSpPr>
          <p:cNvPr id="22" name="object 22"/>
          <p:cNvSpPr/>
          <p:nvPr/>
        </p:nvSpPr>
        <p:spPr>
          <a:xfrm>
            <a:off x="454330" y="297133"/>
            <a:ext cx="1552575" cy="425450"/>
          </a:xfrm>
          <a:custGeom>
            <a:avLst/>
            <a:gdLst/>
            <a:ahLst/>
            <a:cxnLst/>
            <a:rect l="l" t="t" r="r" b="b"/>
            <a:pathLst>
              <a:path w="1552575" h="425450">
                <a:moveTo>
                  <a:pt x="194564" y="115658"/>
                </a:moveTo>
                <a:lnTo>
                  <a:pt x="0" y="115658"/>
                </a:lnTo>
                <a:lnTo>
                  <a:pt x="0" y="421703"/>
                </a:lnTo>
                <a:lnTo>
                  <a:pt x="42989" y="421703"/>
                </a:lnTo>
                <a:lnTo>
                  <a:pt x="42989" y="321221"/>
                </a:lnTo>
                <a:lnTo>
                  <a:pt x="180670" y="321221"/>
                </a:lnTo>
                <a:lnTo>
                  <a:pt x="180670" y="282346"/>
                </a:lnTo>
                <a:lnTo>
                  <a:pt x="42989" y="282346"/>
                </a:lnTo>
                <a:lnTo>
                  <a:pt x="42989" y="153695"/>
                </a:lnTo>
                <a:lnTo>
                  <a:pt x="194564" y="153695"/>
                </a:lnTo>
                <a:lnTo>
                  <a:pt x="194564" y="115658"/>
                </a:lnTo>
                <a:close/>
              </a:path>
              <a:path w="1552575" h="425450">
                <a:moveTo>
                  <a:pt x="437565" y="383679"/>
                </a:moveTo>
                <a:lnTo>
                  <a:pt x="293116" y="383679"/>
                </a:lnTo>
                <a:lnTo>
                  <a:pt x="293116" y="115658"/>
                </a:lnTo>
                <a:lnTo>
                  <a:pt x="250228" y="115658"/>
                </a:lnTo>
                <a:lnTo>
                  <a:pt x="250228" y="421703"/>
                </a:lnTo>
                <a:lnTo>
                  <a:pt x="437565" y="421703"/>
                </a:lnTo>
                <a:lnTo>
                  <a:pt x="437565" y="383679"/>
                </a:lnTo>
                <a:close/>
              </a:path>
              <a:path w="1552575" h="425450">
                <a:moveTo>
                  <a:pt x="703491" y="115658"/>
                </a:moveTo>
                <a:lnTo>
                  <a:pt x="660476" y="115658"/>
                </a:lnTo>
                <a:lnTo>
                  <a:pt x="660476" y="313537"/>
                </a:lnTo>
                <a:lnTo>
                  <a:pt x="655764" y="345097"/>
                </a:lnTo>
                <a:lnTo>
                  <a:pt x="641896" y="368198"/>
                </a:lnTo>
                <a:lnTo>
                  <a:pt x="619328" y="382397"/>
                </a:lnTo>
                <a:lnTo>
                  <a:pt x="588479" y="387223"/>
                </a:lnTo>
                <a:lnTo>
                  <a:pt x="557593" y="382397"/>
                </a:lnTo>
                <a:lnTo>
                  <a:pt x="534974" y="368198"/>
                </a:lnTo>
                <a:lnTo>
                  <a:pt x="521081" y="345097"/>
                </a:lnTo>
                <a:lnTo>
                  <a:pt x="516343" y="313537"/>
                </a:lnTo>
                <a:lnTo>
                  <a:pt x="516343" y="115658"/>
                </a:lnTo>
                <a:lnTo>
                  <a:pt x="473354" y="115658"/>
                </a:lnTo>
                <a:lnTo>
                  <a:pt x="473354" y="315722"/>
                </a:lnTo>
                <a:lnTo>
                  <a:pt x="481355" y="361340"/>
                </a:lnTo>
                <a:lnTo>
                  <a:pt x="504291" y="395820"/>
                </a:lnTo>
                <a:lnTo>
                  <a:pt x="540537" y="417639"/>
                </a:lnTo>
                <a:lnTo>
                  <a:pt x="588479" y="425246"/>
                </a:lnTo>
                <a:lnTo>
                  <a:pt x="635927" y="417499"/>
                </a:lnTo>
                <a:lnTo>
                  <a:pt x="672185" y="395439"/>
                </a:lnTo>
                <a:lnTo>
                  <a:pt x="677697" y="387223"/>
                </a:lnTo>
                <a:lnTo>
                  <a:pt x="695350" y="360908"/>
                </a:lnTo>
                <a:lnTo>
                  <a:pt x="703491" y="315722"/>
                </a:lnTo>
                <a:lnTo>
                  <a:pt x="703491" y="115658"/>
                </a:lnTo>
                <a:close/>
              </a:path>
              <a:path w="1552575" h="425450">
                <a:moveTo>
                  <a:pt x="895997" y="94145"/>
                </a:moveTo>
                <a:lnTo>
                  <a:pt x="861669" y="0"/>
                </a:lnTo>
                <a:lnTo>
                  <a:pt x="813549" y="0"/>
                </a:lnTo>
                <a:lnTo>
                  <a:pt x="860412" y="94145"/>
                </a:lnTo>
                <a:lnTo>
                  <a:pt x="895997" y="94145"/>
                </a:lnTo>
                <a:close/>
              </a:path>
              <a:path w="1552575" h="425450">
                <a:moveTo>
                  <a:pt x="977036" y="383679"/>
                </a:moveTo>
                <a:lnTo>
                  <a:pt x="816876" y="383679"/>
                </a:lnTo>
                <a:lnTo>
                  <a:pt x="816876" y="319874"/>
                </a:lnTo>
                <a:lnTo>
                  <a:pt x="954125" y="319874"/>
                </a:lnTo>
                <a:lnTo>
                  <a:pt x="954125" y="282346"/>
                </a:lnTo>
                <a:lnTo>
                  <a:pt x="816876" y="282346"/>
                </a:lnTo>
                <a:lnTo>
                  <a:pt x="816876" y="153708"/>
                </a:lnTo>
                <a:lnTo>
                  <a:pt x="970686" y="153708"/>
                </a:lnTo>
                <a:lnTo>
                  <a:pt x="970686" y="115658"/>
                </a:lnTo>
                <a:lnTo>
                  <a:pt x="773899" y="115658"/>
                </a:lnTo>
                <a:lnTo>
                  <a:pt x="773899" y="421716"/>
                </a:lnTo>
                <a:lnTo>
                  <a:pt x="977036" y="421716"/>
                </a:lnTo>
                <a:lnTo>
                  <a:pt x="977036" y="383679"/>
                </a:lnTo>
                <a:close/>
              </a:path>
              <a:path w="1552575" h="425450">
                <a:moveTo>
                  <a:pt x="1248841" y="421716"/>
                </a:moveTo>
                <a:lnTo>
                  <a:pt x="1189837" y="341210"/>
                </a:lnTo>
                <a:lnTo>
                  <a:pt x="1180045" y="327863"/>
                </a:lnTo>
                <a:lnTo>
                  <a:pt x="1206284" y="311467"/>
                </a:lnTo>
                <a:lnTo>
                  <a:pt x="1211148" y="305841"/>
                </a:lnTo>
                <a:lnTo>
                  <a:pt x="1225461" y="289331"/>
                </a:lnTo>
                <a:lnTo>
                  <a:pt x="1237221" y="261988"/>
                </a:lnTo>
                <a:lnTo>
                  <a:pt x="1232039" y="182372"/>
                </a:lnTo>
                <a:lnTo>
                  <a:pt x="1205699" y="146380"/>
                </a:lnTo>
                <a:lnTo>
                  <a:pt x="1196911" y="141579"/>
                </a:lnTo>
                <a:lnTo>
                  <a:pt x="1196911" y="229971"/>
                </a:lnTo>
                <a:lnTo>
                  <a:pt x="1191272" y="263067"/>
                </a:lnTo>
                <a:lnTo>
                  <a:pt x="1174381" y="286791"/>
                </a:lnTo>
                <a:lnTo>
                  <a:pt x="1146327" y="301066"/>
                </a:lnTo>
                <a:lnTo>
                  <a:pt x="1107198" y="305841"/>
                </a:lnTo>
                <a:lnTo>
                  <a:pt x="1077747" y="305841"/>
                </a:lnTo>
                <a:lnTo>
                  <a:pt x="1077747" y="153708"/>
                </a:lnTo>
                <a:lnTo>
                  <a:pt x="1107198" y="153708"/>
                </a:lnTo>
                <a:lnTo>
                  <a:pt x="1145984" y="158610"/>
                </a:lnTo>
                <a:lnTo>
                  <a:pt x="1174076" y="173139"/>
                </a:lnTo>
                <a:lnTo>
                  <a:pt x="1191158" y="197015"/>
                </a:lnTo>
                <a:lnTo>
                  <a:pt x="1196911" y="229971"/>
                </a:lnTo>
                <a:lnTo>
                  <a:pt x="1196911" y="141579"/>
                </a:lnTo>
                <a:lnTo>
                  <a:pt x="1164069" y="123609"/>
                </a:lnTo>
                <a:lnTo>
                  <a:pt x="1109002" y="115658"/>
                </a:lnTo>
                <a:lnTo>
                  <a:pt x="1034859" y="115658"/>
                </a:lnTo>
                <a:lnTo>
                  <a:pt x="1034859" y="421716"/>
                </a:lnTo>
                <a:lnTo>
                  <a:pt x="1077747" y="421716"/>
                </a:lnTo>
                <a:lnTo>
                  <a:pt x="1077747" y="343331"/>
                </a:lnTo>
                <a:lnTo>
                  <a:pt x="1109002" y="343331"/>
                </a:lnTo>
                <a:lnTo>
                  <a:pt x="1116723" y="343204"/>
                </a:lnTo>
                <a:lnTo>
                  <a:pt x="1124343" y="342798"/>
                </a:lnTo>
                <a:lnTo>
                  <a:pt x="1131785" y="342138"/>
                </a:lnTo>
                <a:lnTo>
                  <a:pt x="1138961" y="341210"/>
                </a:lnTo>
                <a:lnTo>
                  <a:pt x="1197533" y="421716"/>
                </a:lnTo>
                <a:lnTo>
                  <a:pt x="1248841" y="421716"/>
                </a:lnTo>
                <a:close/>
              </a:path>
              <a:path w="1552575" h="425450">
                <a:moveTo>
                  <a:pt x="1506156" y="383679"/>
                </a:moveTo>
                <a:lnTo>
                  <a:pt x="1346009" y="383679"/>
                </a:lnTo>
                <a:lnTo>
                  <a:pt x="1346009" y="319862"/>
                </a:lnTo>
                <a:lnTo>
                  <a:pt x="1483169" y="319862"/>
                </a:lnTo>
                <a:lnTo>
                  <a:pt x="1483169" y="282346"/>
                </a:lnTo>
                <a:lnTo>
                  <a:pt x="1346009" y="282346"/>
                </a:lnTo>
                <a:lnTo>
                  <a:pt x="1346009" y="153695"/>
                </a:lnTo>
                <a:lnTo>
                  <a:pt x="1499831" y="153695"/>
                </a:lnTo>
                <a:lnTo>
                  <a:pt x="1499831" y="115658"/>
                </a:lnTo>
                <a:lnTo>
                  <a:pt x="1303007" y="115658"/>
                </a:lnTo>
                <a:lnTo>
                  <a:pt x="1303007" y="421703"/>
                </a:lnTo>
                <a:lnTo>
                  <a:pt x="1506156" y="421703"/>
                </a:lnTo>
                <a:lnTo>
                  <a:pt x="1506156" y="383679"/>
                </a:lnTo>
                <a:close/>
              </a:path>
              <a:path w="1552575" h="425450">
                <a:moveTo>
                  <a:pt x="1530858" y="115646"/>
                </a:moveTo>
                <a:lnTo>
                  <a:pt x="1516468" y="115646"/>
                </a:lnTo>
                <a:lnTo>
                  <a:pt x="1516468" y="117335"/>
                </a:lnTo>
                <a:lnTo>
                  <a:pt x="1522717" y="117335"/>
                </a:lnTo>
                <a:lnTo>
                  <a:pt x="1522717" y="134302"/>
                </a:lnTo>
                <a:lnTo>
                  <a:pt x="1524609" y="134302"/>
                </a:lnTo>
                <a:lnTo>
                  <a:pt x="1524609" y="117335"/>
                </a:lnTo>
                <a:lnTo>
                  <a:pt x="1530858" y="117335"/>
                </a:lnTo>
                <a:lnTo>
                  <a:pt x="1530858" y="115646"/>
                </a:lnTo>
                <a:close/>
              </a:path>
              <a:path w="1552575" h="425450">
                <a:moveTo>
                  <a:pt x="1552028" y="115658"/>
                </a:moveTo>
                <a:lnTo>
                  <a:pt x="1549133" y="115658"/>
                </a:lnTo>
                <a:lnTo>
                  <a:pt x="1542884" y="131089"/>
                </a:lnTo>
                <a:lnTo>
                  <a:pt x="1536534" y="115658"/>
                </a:lnTo>
                <a:lnTo>
                  <a:pt x="1533639" y="115658"/>
                </a:lnTo>
                <a:lnTo>
                  <a:pt x="1533639" y="134302"/>
                </a:lnTo>
                <a:lnTo>
                  <a:pt x="1535531" y="134302"/>
                </a:lnTo>
                <a:lnTo>
                  <a:pt x="1535531" y="118110"/>
                </a:lnTo>
                <a:lnTo>
                  <a:pt x="1542338" y="134302"/>
                </a:lnTo>
                <a:lnTo>
                  <a:pt x="1543329" y="134302"/>
                </a:lnTo>
                <a:lnTo>
                  <a:pt x="1550073" y="118110"/>
                </a:lnTo>
                <a:lnTo>
                  <a:pt x="1550123" y="134302"/>
                </a:lnTo>
                <a:lnTo>
                  <a:pt x="1552028" y="134302"/>
                </a:lnTo>
                <a:lnTo>
                  <a:pt x="1552028" y="115658"/>
                </a:lnTo>
                <a:close/>
              </a:path>
            </a:pathLst>
          </a:custGeom>
          <a:solidFill>
            <a:srgbClr val="00555D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object 23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9709" y="2720478"/>
            <a:ext cx="1404000" cy="1824287"/>
          </a:xfrm>
          <a:prstGeom prst="rect">
            <a:avLst/>
          </a:prstGeom>
        </p:spPr>
      </p:pic>
      <p:pic>
        <p:nvPicPr>
          <p:cNvPr id="24" name="object 24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0985" y="2720478"/>
            <a:ext cx="1404000" cy="1831487"/>
          </a:xfrm>
          <a:prstGeom prst="rect">
            <a:avLst/>
          </a:prstGeom>
        </p:spPr>
      </p:pic>
      <p:grpSp>
        <p:nvGrpSpPr>
          <p:cNvPr id="69" name="Group 68">
            <a:extLst>
              <a:ext uri="{FF2B5EF4-FFF2-40B4-BE49-F238E27FC236}">
                <a16:creationId xmlns:a16="http://schemas.microsoft.com/office/drawing/2014/main" id="{A0093FF5-9D5F-84FF-31A5-252EE347221D}"/>
              </a:ext>
            </a:extLst>
          </p:cNvPr>
          <p:cNvGrpSpPr>
            <a:grpSpLocks noChangeAspect="1"/>
          </p:cNvGrpSpPr>
          <p:nvPr/>
        </p:nvGrpSpPr>
        <p:grpSpPr>
          <a:xfrm>
            <a:off x="9390073" y="2793032"/>
            <a:ext cx="667710" cy="667710"/>
            <a:chOff x="8566743" y="1921478"/>
            <a:chExt cx="539238" cy="539238"/>
          </a:xfrm>
        </p:grpSpPr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566743" y="1921478"/>
              <a:ext cx="539238" cy="539238"/>
            </a:xfrm>
            <a:prstGeom prst="rect">
              <a:avLst/>
            </a:prstGeom>
          </p:spPr>
        </p:pic>
        <p:sp>
          <p:nvSpPr>
            <p:cNvPr id="26" name="object 26"/>
            <p:cNvSpPr txBox="1"/>
            <p:nvPr/>
          </p:nvSpPr>
          <p:spPr>
            <a:xfrm rot="17640000">
              <a:off x="8663297" y="2105860"/>
              <a:ext cx="39984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1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27" name="object 27"/>
            <p:cNvSpPr txBox="1"/>
            <p:nvPr/>
          </p:nvSpPr>
          <p:spPr>
            <a:xfrm rot="18120000">
              <a:off x="8673174" y="2084371"/>
              <a:ext cx="42549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2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H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28" name="object 28"/>
            <p:cNvSpPr txBox="1"/>
            <p:nvPr/>
          </p:nvSpPr>
          <p:spPr>
            <a:xfrm rot="18600000">
              <a:off x="8688499" y="2065791"/>
              <a:ext cx="38989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-2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E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29" name="object 29"/>
            <p:cNvSpPr txBox="1"/>
            <p:nvPr/>
          </p:nvSpPr>
          <p:spPr>
            <a:xfrm rot="19200000">
              <a:off x="8709428" y="2045030"/>
              <a:ext cx="38363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-1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L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0" name="object 30"/>
            <p:cNvSpPr txBox="1"/>
            <p:nvPr/>
          </p:nvSpPr>
          <p:spPr>
            <a:xfrm rot="19680000">
              <a:off x="8724616" y="2031862"/>
              <a:ext cx="43338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1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O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1" name="object 31"/>
            <p:cNvSpPr txBox="1"/>
            <p:nvPr/>
          </p:nvSpPr>
          <p:spPr>
            <a:xfrm rot="20280000">
              <a:off x="8749474" y="2018260"/>
              <a:ext cx="45834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W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2" name="object 32"/>
            <p:cNvSpPr txBox="1"/>
            <p:nvPr/>
          </p:nvSpPr>
          <p:spPr>
            <a:xfrm rot="21060000">
              <a:off x="8787600" y="2007640"/>
              <a:ext cx="41784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&amp;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3" name="object 33"/>
            <p:cNvSpPr txBox="1"/>
            <p:nvPr/>
          </p:nvSpPr>
          <p:spPr>
            <a:xfrm rot="120000">
              <a:off x="8822764" y="2005359"/>
              <a:ext cx="42941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2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N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4" name="object 34"/>
            <p:cNvSpPr txBox="1"/>
            <p:nvPr/>
          </p:nvSpPr>
          <p:spPr>
            <a:xfrm rot="660000">
              <a:off x="8849403" y="2008763"/>
              <a:ext cx="43338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1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O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5" name="object 35"/>
            <p:cNvSpPr txBox="1"/>
            <p:nvPr/>
          </p:nvSpPr>
          <p:spPr>
            <a:xfrm rot="1500000">
              <a:off x="8885607" y="2020982"/>
              <a:ext cx="44982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2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M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6" name="object 36"/>
            <p:cNvSpPr txBox="1"/>
            <p:nvPr/>
          </p:nvSpPr>
          <p:spPr>
            <a:xfrm rot="2040000">
              <a:off x="8911115" y="2034281"/>
              <a:ext cx="40684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-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A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7" name="object 37"/>
            <p:cNvSpPr txBox="1"/>
            <p:nvPr/>
          </p:nvSpPr>
          <p:spPr>
            <a:xfrm rot="2460000">
              <a:off x="8929667" y="2048147"/>
              <a:ext cx="38989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-2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S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8" name="object 38"/>
            <p:cNvSpPr txBox="1"/>
            <p:nvPr/>
          </p:nvSpPr>
          <p:spPr>
            <a:xfrm rot="2880000">
              <a:off x="8943123" y="2062632"/>
              <a:ext cx="39984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1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9" name="object 39"/>
            <p:cNvSpPr txBox="1"/>
            <p:nvPr/>
          </p:nvSpPr>
          <p:spPr>
            <a:xfrm rot="3300000">
              <a:off x="8956004" y="2079085"/>
              <a:ext cx="39313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-2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E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0" name="object 40"/>
            <p:cNvSpPr txBox="1"/>
            <p:nvPr/>
          </p:nvSpPr>
          <p:spPr>
            <a:xfrm rot="3720000">
              <a:off x="8966095" y="2096821"/>
              <a:ext cx="40331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-1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R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1" name="object 41"/>
            <p:cNvSpPr txBox="1"/>
            <p:nvPr/>
          </p:nvSpPr>
          <p:spPr>
            <a:xfrm rot="4140000">
              <a:off x="8974979" y="2115829"/>
              <a:ext cx="38989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-2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S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2" name="object 42"/>
            <p:cNvSpPr txBox="1"/>
            <p:nvPr/>
          </p:nvSpPr>
          <p:spPr>
            <a:xfrm>
              <a:off x="8766871" y="2213380"/>
              <a:ext cx="139700" cy="1238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22225" marR="5080" lvl="0" indent="-10160" defTabSz="914400" eaLnBrk="1" fontAlgn="auto" latinLnBrk="0" hangingPunct="1">
                <a:lnSpc>
                  <a:spcPct val="1072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300" b="1" i="0" u="none" strike="noStrike" kern="0" cap="none" spc="-2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GOLD</a:t>
              </a:r>
              <a:r>
                <a:rPr kumimoji="0" sz="300" b="1" i="0" u="none" strike="noStrike" kern="0" cap="none" spc="50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 </a:t>
              </a:r>
              <a:r>
                <a:rPr kumimoji="0" sz="300" b="1" i="0" u="none" strike="noStrike" kern="0" cap="none" spc="-2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2021</a:t>
              </a:r>
              <a:endParaRPr kumimoji="0" sz="3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B3436641-8082-862B-FD72-822521D55D1F}"/>
              </a:ext>
            </a:extLst>
          </p:cNvPr>
          <p:cNvGrpSpPr>
            <a:grpSpLocks noChangeAspect="1"/>
          </p:cNvGrpSpPr>
          <p:nvPr/>
        </p:nvGrpSpPr>
        <p:grpSpPr>
          <a:xfrm>
            <a:off x="6167715" y="2794518"/>
            <a:ext cx="664739" cy="664739"/>
            <a:chOff x="4224654" y="1920936"/>
            <a:chExt cx="536838" cy="536838"/>
          </a:xfrm>
        </p:grpSpPr>
        <p:pic>
          <p:nvPicPr>
            <p:cNvPr id="43" name="object 4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24654" y="1920936"/>
              <a:ext cx="536838" cy="536838"/>
            </a:xfrm>
            <a:prstGeom prst="rect">
              <a:avLst/>
            </a:prstGeom>
          </p:spPr>
        </p:pic>
        <p:sp>
          <p:nvSpPr>
            <p:cNvPr id="44" name="object 44"/>
            <p:cNvSpPr txBox="1"/>
            <p:nvPr/>
          </p:nvSpPr>
          <p:spPr>
            <a:xfrm rot="17820000">
              <a:off x="4318070" y="2096124"/>
              <a:ext cx="39984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1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5" name="object 45"/>
            <p:cNvSpPr txBox="1"/>
            <p:nvPr/>
          </p:nvSpPr>
          <p:spPr>
            <a:xfrm rot="18300000">
              <a:off x="4328729" y="2075401"/>
              <a:ext cx="42941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2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H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6" name="object 46"/>
            <p:cNvSpPr txBox="1"/>
            <p:nvPr/>
          </p:nvSpPr>
          <p:spPr>
            <a:xfrm rot="18720000">
              <a:off x="4344908" y="2057261"/>
              <a:ext cx="38989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-2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E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7" name="object 47"/>
            <p:cNvSpPr txBox="1"/>
            <p:nvPr/>
          </p:nvSpPr>
          <p:spPr>
            <a:xfrm rot="19320000">
              <a:off x="4366389" y="2037198"/>
              <a:ext cx="38363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-1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L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8" name="object 48"/>
            <p:cNvSpPr txBox="1"/>
            <p:nvPr/>
          </p:nvSpPr>
          <p:spPr>
            <a:xfrm rot="19740000">
              <a:off x="4382140" y="2024449"/>
              <a:ext cx="43338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1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O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9" name="object 49"/>
            <p:cNvSpPr txBox="1"/>
            <p:nvPr/>
          </p:nvSpPr>
          <p:spPr>
            <a:xfrm rot="20340000">
              <a:off x="4407130" y="2011446"/>
              <a:ext cx="45834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W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0" name="object 50"/>
            <p:cNvSpPr txBox="1"/>
            <p:nvPr/>
          </p:nvSpPr>
          <p:spPr>
            <a:xfrm rot="21060000">
              <a:off x="4445497" y="2001255"/>
              <a:ext cx="41784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&amp;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1" name="object 51"/>
            <p:cNvSpPr txBox="1"/>
            <p:nvPr/>
          </p:nvSpPr>
          <p:spPr>
            <a:xfrm rot="120000">
              <a:off x="4480446" y="1999151"/>
              <a:ext cx="42941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2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N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2" name="object 52"/>
            <p:cNvSpPr txBox="1"/>
            <p:nvPr/>
          </p:nvSpPr>
          <p:spPr>
            <a:xfrm rot="660000">
              <a:off x="4507222" y="2002405"/>
              <a:ext cx="43338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1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O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3" name="object 53"/>
            <p:cNvSpPr txBox="1"/>
            <p:nvPr/>
          </p:nvSpPr>
          <p:spPr>
            <a:xfrm rot="1440000">
              <a:off x="4543381" y="2014226"/>
              <a:ext cx="44982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2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M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4" name="object 54"/>
            <p:cNvSpPr txBox="1"/>
            <p:nvPr/>
          </p:nvSpPr>
          <p:spPr>
            <a:xfrm rot="1920000">
              <a:off x="4569010" y="2027092"/>
              <a:ext cx="41044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-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A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5" name="object 55"/>
            <p:cNvSpPr txBox="1"/>
            <p:nvPr/>
          </p:nvSpPr>
          <p:spPr>
            <a:xfrm rot="2400000">
              <a:off x="4588084" y="2040360"/>
              <a:ext cx="38672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-2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S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6" name="object 56"/>
            <p:cNvSpPr txBox="1"/>
            <p:nvPr/>
          </p:nvSpPr>
          <p:spPr>
            <a:xfrm rot="2760000">
              <a:off x="4601892" y="2054425"/>
              <a:ext cx="39984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1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7" name="object 57"/>
            <p:cNvSpPr txBox="1"/>
            <p:nvPr/>
          </p:nvSpPr>
          <p:spPr>
            <a:xfrm rot="3180000">
              <a:off x="4615515" y="2070178"/>
              <a:ext cx="38989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-2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E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8" name="object 58"/>
            <p:cNvSpPr txBox="1"/>
            <p:nvPr/>
          </p:nvSpPr>
          <p:spPr>
            <a:xfrm rot="3600000">
              <a:off x="4626152" y="2087815"/>
              <a:ext cx="40331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-1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R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9" name="object 59"/>
            <p:cNvSpPr txBox="1"/>
            <p:nvPr/>
          </p:nvSpPr>
          <p:spPr>
            <a:xfrm rot="4020000">
              <a:off x="4636074" y="2106215"/>
              <a:ext cx="38672" cy="33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6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50" b="1" i="0" u="none" strike="noStrike" kern="0" cap="none" spc="-25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S</a:t>
              </a:r>
              <a:endParaRPr kumimoji="0" sz="2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0" name="object 60"/>
            <p:cNvSpPr txBox="1"/>
            <p:nvPr/>
          </p:nvSpPr>
          <p:spPr>
            <a:xfrm>
              <a:off x="4435531" y="2238517"/>
              <a:ext cx="114935" cy="7175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0" lvl="0" indent="0" defTabSz="91440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300" b="1" i="0" u="none" strike="noStrike" kern="0" cap="none" spc="-2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2021</a:t>
              </a:r>
              <a:endParaRPr kumimoji="0" sz="3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</p:grpSp>
      <p:pic>
        <p:nvPicPr>
          <p:cNvPr id="62" name="object 6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589753" y="2835722"/>
            <a:ext cx="669994" cy="582330"/>
          </a:xfrm>
          <a:prstGeom prst="rect">
            <a:avLst/>
          </a:prstGeom>
        </p:spPr>
      </p:pic>
      <p:sp>
        <p:nvSpPr>
          <p:cNvPr id="63" name="object 63"/>
          <p:cNvSpPr/>
          <p:nvPr/>
        </p:nvSpPr>
        <p:spPr>
          <a:xfrm>
            <a:off x="289749" y="280623"/>
            <a:ext cx="11612880" cy="6268720"/>
          </a:xfrm>
          <a:custGeom>
            <a:avLst/>
            <a:gdLst/>
            <a:ahLst/>
            <a:cxnLst/>
            <a:rect l="l" t="t" r="r" b="b"/>
            <a:pathLst>
              <a:path w="11612880" h="6268720">
                <a:moveTo>
                  <a:pt x="11231029" y="6268135"/>
                </a:moveTo>
                <a:lnTo>
                  <a:pt x="11612473" y="6268135"/>
                </a:lnTo>
                <a:lnTo>
                  <a:pt x="11612473" y="0"/>
                </a:lnTo>
                <a:lnTo>
                  <a:pt x="0" y="0"/>
                </a:lnTo>
                <a:lnTo>
                  <a:pt x="0" y="6268135"/>
                </a:lnTo>
                <a:lnTo>
                  <a:pt x="382663" y="6268135"/>
                </a:lnTo>
              </a:path>
            </a:pathLst>
          </a:custGeom>
          <a:ln w="20167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262876" y="253752"/>
            <a:ext cx="11666855" cy="6322060"/>
          </a:xfrm>
          <a:custGeom>
            <a:avLst/>
            <a:gdLst/>
            <a:ahLst/>
            <a:cxnLst/>
            <a:rect l="l" t="t" r="r" b="b"/>
            <a:pathLst>
              <a:path w="11666855" h="6322059">
                <a:moveTo>
                  <a:pt x="11257902" y="6321882"/>
                </a:moveTo>
                <a:lnTo>
                  <a:pt x="11649430" y="6321882"/>
                </a:lnTo>
                <a:lnTo>
                  <a:pt x="11666232" y="6321882"/>
                </a:lnTo>
                <a:lnTo>
                  <a:pt x="11666232" y="6305092"/>
                </a:lnTo>
                <a:lnTo>
                  <a:pt x="11666232" y="16789"/>
                </a:lnTo>
                <a:lnTo>
                  <a:pt x="11666232" y="0"/>
                </a:lnTo>
                <a:lnTo>
                  <a:pt x="11649430" y="0"/>
                </a:lnTo>
                <a:lnTo>
                  <a:pt x="16789" y="0"/>
                </a:lnTo>
                <a:lnTo>
                  <a:pt x="0" y="0"/>
                </a:lnTo>
                <a:lnTo>
                  <a:pt x="0" y="16789"/>
                </a:lnTo>
                <a:lnTo>
                  <a:pt x="0" y="6305092"/>
                </a:lnTo>
                <a:lnTo>
                  <a:pt x="0" y="6321882"/>
                </a:lnTo>
                <a:lnTo>
                  <a:pt x="16789" y="6321882"/>
                </a:lnTo>
                <a:lnTo>
                  <a:pt x="409536" y="6321882"/>
                </a:lnTo>
              </a:path>
            </a:pathLst>
          </a:custGeom>
          <a:ln w="6731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object 65"/>
          <p:cNvSpPr txBox="1">
            <a:spLocks noGrp="1"/>
          </p:cNvSpPr>
          <p:nvPr>
            <p:ph type="title"/>
          </p:nvPr>
        </p:nvSpPr>
        <p:spPr>
          <a:xfrm>
            <a:off x="365364" y="1109467"/>
            <a:ext cx="3222766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b="0" spc="-95" dirty="0">
                <a:solidFill>
                  <a:srgbClr val="00555D"/>
                </a:solidFill>
                <a:latin typeface="Avenir-Book"/>
                <a:cs typeface="Avenir-Book"/>
              </a:rPr>
              <a:t>INGREDIENTI PER COCKTAIL ANALCOLICI</a:t>
            </a:r>
            <a:endParaRPr dirty="0">
              <a:latin typeface="Avenir-Book"/>
              <a:cs typeface="Avenir-Book"/>
            </a:endParaRPr>
          </a:p>
        </p:txBody>
      </p:sp>
      <p:pic>
        <p:nvPicPr>
          <p:cNvPr id="67" name="object 6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487" y="2793863"/>
            <a:ext cx="666046" cy="666048"/>
          </a:xfrm>
          <a:prstGeom prst="rect">
            <a:avLst/>
          </a:prstGeom>
        </p:spPr>
      </p:pic>
      <p:pic>
        <p:nvPicPr>
          <p:cNvPr id="68" name="object 6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9266" y="2793863"/>
            <a:ext cx="666034" cy="666048"/>
          </a:xfrm>
          <a:prstGeom prst="rect">
            <a:avLst/>
          </a:prstGeom>
        </p:spPr>
      </p:pic>
      <p:sp>
        <p:nvSpPr>
          <p:cNvPr id="71" name="object 55">
            <a:extLst>
              <a:ext uri="{FF2B5EF4-FFF2-40B4-BE49-F238E27FC236}">
                <a16:creationId xmlns:a16="http://schemas.microsoft.com/office/drawing/2014/main" id="{03BA61A6-D790-5F93-5275-67CD32C911AD}"/>
              </a:ext>
            </a:extLst>
          </p:cNvPr>
          <p:cNvSpPr txBox="1"/>
          <p:nvPr/>
        </p:nvSpPr>
        <p:spPr>
          <a:xfrm>
            <a:off x="255373" y="2194317"/>
            <a:ext cx="3430124" cy="43879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2405" indent="-180340">
              <a:lnSpc>
                <a:spcPts val="1200"/>
              </a:lnSpc>
              <a:spcBef>
                <a:spcPts val="100"/>
              </a:spcBef>
              <a:buChar char="•"/>
              <a:tabLst>
                <a:tab pos="193040" algn="l"/>
              </a:tabLst>
            </a:pPr>
            <a:r>
              <a:rPr lang="it-IT" sz="1200" spc="-30" dirty="0" err="1">
                <a:solidFill>
                  <a:srgbClr val="231F20"/>
                </a:solidFill>
                <a:latin typeface="Avenir-Book"/>
                <a:cs typeface="Avenir-Book"/>
              </a:rPr>
              <a:t>Fluère</a:t>
            </a:r>
            <a:r>
              <a:rPr lang="it-IT" sz="1200" spc="-30" dirty="0">
                <a:solidFill>
                  <a:srgbClr val="231F20"/>
                </a:solidFill>
                <a:latin typeface="Avenir-Book"/>
                <a:cs typeface="Avenir-Book"/>
              </a:rPr>
              <a:t> ha un gusto </a:t>
            </a:r>
            <a:r>
              <a:rPr lang="it-IT" sz="1200" b="1" spc="-30" dirty="0">
                <a:solidFill>
                  <a:srgbClr val="231F20"/>
                </a:solidFill>
                <a:latin typeface="Avenir-Book"/>
                <a:cs typeface="Avenir-Book"/>
              </a:rPr>
              <a:t>complesso, maturo e unico retrogusto</a:t>
            </a:r>
            <a:r>
              <a:rPr lang="it-IT" sz="1200" spc="-30" dirty="0">
                <a:solidFill>
                  <a:srgbClr val="231F20"/>
                </a:solidFill>
                <a:latin typeface="Avenir-Book"/>
                <a:cs typeface="Avenir-Book"/>
              </a:rPr>
              <a:t>.</a:t>
            </a:r>
          </a:p>
          <a:p>
            <a:pPr marL="192405" indent="-180340">
              <a:lnSpc>
                <a:spcPts val="1200"/>
              </a:lnSpc>
              <a:spcBef>
                <a:spcPts val="100"/>
              </a:spcBef>
              <a:buChar char="•"/>
              <a:tabLst>
                <a:tab pos="193040" algn="l"/>
              </a:tabLst>
            </a:pPr>
            <a:r>
              <a:rPr lang="it-IT" sz="1200" dirty="0">
                <a:solidFill>
                  <a:srgbClr val="231F20"/>
                </a:solidFill>
                <a:latin typeface="Avenir-Book"/>
                <a:cs typeface="Avenir-Book"/>
              </a:rPr>
              <a:t>Realizzato con le stesse </a:t>
            </a:r>
            <a:r>
              <a:rPr lang="it-IT" sz="1200" b="1" dirty="0">
                <a:solidFill>
                  <a:srgbClr val="231F20"/>
                </a:solidFill>
                <a:latin typeface="Avenir-Book"/>
                <a:cs typeface="Avenir-Book"/>
              </a:rPr>
              <a:t>tecniche complesse di distillazione </a:t>
            </a:r>
            <a:r>
              <a:rPr lang="it-IT" sz="1200" dirty="0">
                <a:solidFill>
                  <a:srgbClr val="231F20"/>
                </a:solidFill>
                <a:latin typeface="Avenir-Book"/>
                <a:cs typeface="Avenir-Book"/>
              </a:rPr>
              <a:t>utilizzate per gli alcolici e le case di profumi di lusso.</a:t>
            </a:r>
          </a:p>
          <a:p>
            <a:pPr marL="649605" lvl="1" indent="-180340">
              <a:lnSpc>
                <a:spcPts val="1200"/>
              </a:lnSpc>
              <a:spcBef>
                <a:spcPts val="100"/>
              </a:spcBef>
              <a:buChar char="•"/>
              <a:tabLst>
                <a:tab pos="193040" algn="l"/>
              </a:tabLst>
            </a:pPr>
            <a:r>
              <a:rPr lang="it-IT" sz="1200" i="1" dirty="0">
                <a:solidFill>
                  <a:srgbClr val="231F20"/>
                </a:solidFill>
                <a:latin typeface="Avenir-Book"/>
                <a:cs typeface="Avenir-BookOblique"/>
              </a:rPr>
              <a:t>Metodi di produzione superiori; distillazione in </a:t>
            </a:r>
            <a:r>
              <a:rPr lang="it-IT" sz="1200" i="1" dirty="0" err="1">
                <a:solidFill>
                  <a:srgbClr val="231F20"/>
                </a:solidFill>
                <a:latin typeface="Avenir-Book"/>
                <a:cs typeface="Avenir-BookOblique"/>
              </a:rPr>
              <a:t>idrovapore</a:t>
            </a:r>
            <a:r>
              <a:rPr lang="it-IT" sz="1200" i="1" dirty="0">
                <a:solidFill>
                  <a:srgbClr val="231F20"/>
                </a:solidFill>
                <a:latin typeface="Avenir-Book"/>
                <a:cs typeface="Avenir-BookOblique"/>
              </a:rPr>
              <a:t>.</a:t>
            </a:r>
          </a:p>
          <a:p>
            <a:pPr marL="649605" lvl="1" indent="-180340">
              <a:lnSpc>
                <a:spcPts val="1200"/>
              </a:lnSpc>
              <a:spcBef>
                <a:spcPts val="100"/>
              </a:spcBef>
              <a:buChar char="•"/>
              <a:tabLst>
                <a:tab pos="193040" algn="l"/>
              </a:tabLst>
            </a:pPr>
            <a:r>
              <a:rPr lang="it-IT" sz="1200" i="1" spc="-20" dirty="0">
                <a:solidFill>
                  <a:srgbClr val="231F20"/>
                </a:solidFill>
                <a:latin typeface="Avenir-Book"/>
                <a:cs typeface="Avenir-BookOblique"/>
              </a:rPr>
              <a:t>Ingredienti/prodotti botanici di alta qualità; tutti distillati individualmente.</a:t>
            </a:r>
          </a:p>
          <a:p>
            <a:pPr marL="469265" lvl="1">
              <a:lnSpc>
                <a:spcPts val="1200"/>
              </a:lnSpc>
              <a:spcBef>
                <a:spcPts val="100"/>
              </a:spcBef>
              <a:tabLst>
                <a:tab pos="193040" algn="l"/>
              </a:tabLst>
            </a:pPr>
            <a:endParaRPr sz="1200" dirty="0">
              <a:latin typeface="Avenir-Book"/>
              <a:cs typeface="Avenir-Book"/>
            </a:endParaRPr>
          </a:p>
          <a:p>
            <a:pPr marL="192405" marR="478155" indent="-180340">
              <a:lnSpc>
                <a:spcPts val="1200"/>
              </a:lnSpc>
              <a:buChar char="•"/>
              <a:tabLst>
                <a:tab pos="193040" algn="l"/>
              </a:tabLst>
            </a:pPr>
            <a:r>
              <a:rPr lang="it-IT" sz="1200" b="1" dirty="0">
                <a:solidFill>
                  <a:srgbClr val="231F20"/>
                </a:solidFill>
                <a:latin typeface="Avenir-Book"/>
                <a:cs typeface="Avenir-Heavy"/>
              </a:rPr>
              <a:t>Il liquido non alcolico più stabile presente sul mercato, poiché viene applicata la pastorizzazione a tunnel dopo l'imbottigliamento.</a:t>
            </a:r>
          </a:p>
          <a:p>
            <a:pPr marL="192405" marR="478155" indent="-180340">
              <a:lnSpc>
                <a:spcPts val="1200"/>
              </a:lnSpc>
              <a:buChar char="•"/>
              <a:tabLst>
                <a:tab pos="193040" algn="l"/>
              </a:tabLst>
            </a:pPr>
            <a:endParaRPr lang="en-US" sz="1200" b="1" spc="-10" dirty="0">
              <a:solidFill>
                <a:srgbClr val="231F20"/>
              </a:solidFill>
              <a:latin typeface="Avenir-Book"/>
              <a:cs typeface="Avenir-Heavy"/>
            </a:endParaRPr>
          </a:p>
          <a:p>
            <a:pPr marL="192405" indent="-180340">
              <a:lnSpc>
                <a:spcPts val="1200"/>
              </a:lnSpc>
              <a:spcBef>
                <a:spcPts val="100"/>
              </a:spcBef>
              <a:buFont typeface="Avenir-Book"/>
              <a:buChar char="•"/>
              <a:tabLst>
                <a:tab pos="193040" algn="l"/>
              </a:tabLst>
            </a:pPr>
            <a:r>
              <a:rPr lang="en-US" sz="1200" b="1" dirty="0">
                <a:solidFill>
                  <a:srgbClr val="231F20"/>
                </a:solidFill>
                <a:latin typeface="Avenir-Book"/>
                <a:cs typeface="Avenir-Heavy"/>
              </a:rPr>
              <a:t>La </a:t>
            </a:r>
            <a:r>
              <a:rPr lang="en-US" sz="1200" b="1" dirty="0" err="1">
                <a:solidFill>
                  <a:srgbClr val="231F20"/>
                </a:solidFill>
                <a:latin typeface="Avenir-Book"/>
                <a:cs typeface="Avenir-Heavy"/>
              </a:rPr>
              <a:t>bottiglia</a:t>
            </a:r>
            <a:r>
              <a:rPr lang="en-US" sz="1200" b="1" dirty="0">
                <a:solidFill>
                  <a:srgbClr val="231F20"/>
                </a:solidFill>
                <a:latin typeface="Avenir-Book"/>
                <a:cs typeface="Avenir-Heavy"/>
              </a:rPr>
              <a:t> </a:t>
            </a:r>
            <a:r>
              <a:rPr lang="en-US" sz="1200" b="1" dirty="0" err="1">
                <a:solidFill>
                  <a:srgbClr val="231F20"/>
                </a:solidFill>
                <a:latin typeface="Avenir-Book"/>
                <a:cs typeface="Avenir-Heavy"/>
              </a:rPr>
              <a:t>si</a:t>
            </a:r>
            <a:r>
              <a:rPr lang="en-US" sz="1200" b="1" dirty="0">
                <a:solidFill>
                  <a:srgbClr val="231F20"/>
                </a:solidFill>
                <a:latin typeface="Avenir-Book"/>
                <a:cs typeface="Avenir-Heavy"/>
              </a:rPr>
              <a:t> distingue:</a:t>
            </a:r>
            <a:endParaRPr lang="en-US" sz="1200" dirty="0">
              <a:latin typeface="Avenir-Book"/>
              <a:cs typeface="Avenir-Heavy"/>
            </a:endParaRPr>
          </a:p>
          <a:p>
            <a:pPr marL="469265" lvl="1" indent="-276860">
              <a:lnSpc>
                <a:spcPts val="1200"/>
              </a:lnSpc>
              <a:buChar char="•"/>
              <a:tabLst>
                <a:tab pos="469265" algn="l"/>
                <a:tab pos="469900" algn="l"/>
              </a:tabLst>
            </a:pPr>
            <a:r>
              <a:rPr lang="it-IT" sz="1200" i="1" dirty="0">
                <a:solidFill>
                  <a:srgbClr val="231F20"/>
                </a:solidFill>
                <a:latin typeface="Avenir-Book"/>
                <a:cs typeface="Avenir-BookOblique"/>
              </a:rPr>
              <a:t>Un vero eroe per il bancone del bar, che attrae direttamente la comunità dei baristi.</a:t>
            </a:r>
          </a:p>
          <a:p>
            <a:pPr marL="192405" lvl="1">
              <a:lnSpc>
                <a:spcPts val="1200"/>
              </a:lnSpc>
              <a:tabLst>
                <a:tab pos="469265" algn="l"/>
                <a:tab pos="469900" algn="l"/>
              </a:tabLst>
            </a:pPr>
            <a:r>
              <a:rPr lang="en-US" sz="1200" b="1" dirty="0" err="1">
                <a:solidFill>
                  <a:srgbClr val="231F20"/>
                </a:solidFill>
                <a:latin typeface="Avenir-Book"/>
                <a:cs typeface="Avenir-Heavy"/>
              </a:rPr>
              <a:t>Fluère</a:t>
            </a:r>
            <a:r>
              <a:rPr lang="en-US" sz="1200" b="1" spc="-30" dirty="0">
                <a:solidFill>
                  <a:srgbClr val="231F20"/>
                </a:solidFill>
                <a:latin typeface="Avenir-Book"/>
                <a:cs typeface="Avenir-Heavy"/>
              </a:rPr>
              <a:t> </a:t>
            </a:r>
            <a:r>
              <a:rPr lang="en-US" sz="1200" b="1" spc="-10" dirty="0">
                <a:solidFill>
                  <a:srgbClr val="231F20"/>
                </a:solidFill>
                <a:latin typeface="Avenir-Book"/>
                <a:cs typeface="Avenir-Heavy"/>
              </a:rPr>
              <a:t>meaning</a:t>
            </a:r>
            <a:endParaRPr lang="en-US" sz="1200" dirty="0">
              <a:latin typeface="Avenir-Book"/>
              <a:cs typeface="Avenir-Heavy"/>
            </a:endParaRPr>
          </a:p>
          <a:p>
            <a:pPr marL="469265" lvl="1" indent="-276860">
              <a:lnSpc>
                <a:spcPts val="1200"/>
              </a:lnSpc>
              <a:buChar char="•"/>
              <a:tabLst>
                <a:tab pos="469265" algn="l"/>
                <a:tab pos="469900" algn="l"/>
              </a:tabLst>
            </a:pPr>
            <a:r>
              <a:rPr lang="en-US" sz="1200" i="1" dirty="0">
                <a:solidFill>
                  <a:srgbClr val="231F20"/>
                </a:solidFill>
                <a:latin typeface="Avenir-Book"/>
                <a:cs typeface="Avenir-BookOblique"/>
              </a:rPr>
              <a:t>Parola dal </a:t>
            </a:r>
            <a:r>
              <a:rPr lang="en-US" sz="1200" i="1" dirty="0" err="1">
                <a:solidFill>
                  <a:srgbClr val="231F20"/>
                </a:solidFill>
                <a:latin typeface="Avenir-Book"/>
                <a:cs typeface="Avenir-BookOblique"/>
              </a:rPr>
              <a:t>latino</a:t>
            </a:r>
            <a:r>
              <a:rPr lang="en-US" sz="1200" i="1" dirty="0">
                <a:solidFill>
                  <a:srgbClr val="231F20"/>
                </a:solidFill>
                <a:latin typeface="Avenir-Book"/>
                <a:cs typeface="Avenir-BookOblique"/>
              </a:rPr>
              <a:t> per </a:t>
            </a:r>
            <a:r>
              <a:rPr lang="en-US" sz="1200" i="1" spc="-10" dirty="0">
                <a:solidFill>
                  <a:srgbClr val="231F20"/>
                </a:solidFill>
                <a:latin typeface="Avenir-Book"/>
                <a:cs typeface="Avenir-BookOblique"/>
              </a:rPr>
              <a:t>‘</a:t>
            </a:r>
            <a:r>
              <a:rPr lang="en-US" sz="1200" i="1" spc="-10" dirty="0" err="1">
                <a:solidFill>
                  <a:srgbClr val="231F20"/>
                </a:solidFill>
                <a:latin typeface="Avenir-Book"/>
                <a:cs typeface="Avenir-BookOblique"/>
              </a:rPr>
              <a:t>Flusso</a:t>
            </a:r>
            <a:r>
              <a:rPr lang="en-US" sz="1200" i="1" spc="-10" dirty="0">
                <a:solidFill>
                  <a:srgbClr val="231F20"/>
                </a:solidFill>
                <a:latin typeface="Avenir-Book"/>
                <a:cs typeface="Avenir-BookOblique"/>
              </a:rPr>
              <a:t>/</a:t>
            </a:r>
            <a:r>
              <a:rPr lang="en-US" sz="1200" i="1" spc="-10" dirty="0" err="1">
                <a:solidFill>
                  <a:srgbClr val="231F20"/>
                </a:solidFill>
                <a:latin typeface="Avenir-Book"/>
                <a:cs typeface="Avenir-BookOblique"/>
              </a:rPr>
              <a:t>Fluente</a:t>
            </a:r>
            <a:r>
              <a:rPr lang="en-US" sz="1200" i="1" spc="-10" dirty="0">
                <a:solidFill>
                  <a:srgbClr val="231F20"/>
                </a:solidFill>
                <a:latin typeface="Avenir-Book"/>
                <a:cs typeface="Avenir-BookOblique"/>
              </a:rPr>
              <a:t>’.</a:t>
            </a:r>
            <a:endParaRPr lang="en-US" sz="1200" dirty="0">
              <a:latin typeface="Avenir-Book"/>
              <a:cs typeface="Avenir-BookOblique"/>
            </a:endParaRPr>
          </a:p>
          <a:p>
            <a:pPr marL="469265" marR="344805" lvl="1" indent="-276860">
              <a:lnSpc>
                <a:spcPts val="1200"/>
              </a:lnSpc>
              <a:buChar char="•"/>
              <a:tabLst>
                <a:tab pos="469265" algn="l"/>
                <a:tab pos="469900" algn="l"/>
              </a:tabLst>
            </a:pPr>
            <a:r>
              <a:rPr lang="it-IT" sz="1200" i="1" dirty="0">
                <a:solidFill>
                  <a:srgbClr val="231F20"/>
                </a:solidFill>
                <a:latin typeface="Avenir-Book"/>
                <a:cs typeface="Avenir-BookOblique"/>
              </a:rPr>
              <a:t>Il flusso è rappresentato nella bottiglia e nel design del marchio (linee che rappresentano il flusso armonioso di un fiume tranquillo).</a:t>
            </a:r>
          </a:p>
          <a:p>
            <a:pPr marL="469265" marR="344805" lvl="1" indent="-276860">
              <a:lnSpc>
                <a:spcPts val="1200"/>
              </a:lnSpc>
              <a:buChar char="•"/>
              <a:tabLst>
                <a:tab pos="469265" algn="l"/>
                <a:tab pos="469900" algn="l"/>
              </a:tabLst>
            </a:pPr>
            <a:r>
              <a:rPr lang="it-IT" sz="1200" i="1" dirty="0">
                <a:solidFill>
                  <a:srgbClr val="231F20"/>
                </a:solidFill>
                <a:latin typeface="Avenir-Book"/>
                <a:cs typeface="Avenir-BookOblique"/>
              </a:rPr>
              <a:t>Il concetto di 'flusso' è fondamentale per </a:t>
            </a:r>
            <a:r>
              <a:rPr lang="it-IT" sz="1200" i="1" dirty="0" err="1">
                <a:solidFill>
                  <a:srgbClr val="231F20"/>
                </a:solidFill>
                <a:latin typeface="Avenir-Book"/>
                <a:cs typeface="Avenir-BookOblique"/>
              </a:rPr>
              <a:t>Fluère</a:t>
            </a:r>
            <a:r>
              <a:rPr lang="it-IT" sz="1200" i="1" dirty="0">
                <a:solidFill>
                  <a:srgbClr val="231F20"/>
                </a:solidFill>
                <a:latin typeface="Avenir-Book"/>
                <a:cs typeface="Avenir-BookOblique"/>
              </a:rPr>
              <a:t>, quella sensazione di scopo, energia, facilità di movimento fisico e mentale.</a:t>
            </a:r>
            <a:endParaRPr lang="en-US" sz="1200" dirty="0">
              <a:latin typeface="Avenir-Book"/>
              <a:cs typeface="Avenir-Heavy"/>
            </a:endParaRPr>
          </a:p>
        </p:txBody>
      </p:sp>
      <p:sp>
        <p:nvSpPr>
          <p:cNvPr id="84" name="object 12">
            <a:extLst>
              <a:ext uri="{FF2B5EF4-FFF2-40B4-BE49-F238E27FC236}">
                <a16:creationId xmlns:a16="http://schemas.microsoft.com/office/drawing/2014/main" id="{665A55F4-06A2-7B26-639C-0EE41BFBAB47}"/>
              </a:ext>
            </a:extLst>
          </p:cNvPr>
          <p:cNvSpPr>
            <a:spLocks noChangeAspect="1"/>
          </p:cNvSpPr>
          <p:nvPr/>
        </p:nvSpPr>
        <p:spPr>
          <a:xfrm>
            <a:off x="9618751" y="463764"/>
            <a:ext cx="2103723" cy="2103723"/>
          </a:xfrm>
          <a:custGeom>
            <a:avLst/>
            <a:gdLst/>
            <a:ahLst/>
            <a:cxnLst/>
            <a:rect l="l" t="t" r="r" b="b"/>
            <a:pathLst>
              <a:path w="2621915" h="2621915">
                <a:moveTo>
                  <a:pt x="1310843" y="0"/>
                </a:moveTo>
                <a:lnTo>
                  <a:pt x="1262860" y="866"/>
                </a:lnTo>
                <a:lnTo>
                  <a:pt x="1215307" y="3444"/>
                </a:lnTo>
                <a:lnTo>
                  <a:pt x="1168212" y="7706"/>
                </a:lnTo>
                <a:lnTo>
                  <a:pt x="1121607" y="13620"/>
                </a:lnTo>
                <a:lnTo>
                  <a:pt x="1075520" y="21157"/>
                </a:lnTo>
                <a:lnTo>
                  <a:pt x="1029982" y="30287"/>
                </a:lnTo>
                <a:lnTo>
                  <a:pt x="985022" y="40980"/>
                </a:lnTo>
                <a:lnTo>
                  <a:pt x="940670" y="53207"/>
                </a:lnTo>
                <a:lnTo>
                  <a:pt x="896957" y="66938"/>
                </a:lnTo>
                <a:lnTo>
                  <a:pt x="853911" y="82142"/>
                </a:lnTo>
                <a:lnTo>
                  <a:pt x="811563" y="98790"/>
                </a:lnTo>
                <a:lnTo>
                  <a:pt x="769943" y="116852"/>
                </a:lnTo>
                <a:lnTo>
                  <a:pt x="729080" y="136298"/>
                </a:lnTo>
                <a:lnTo>
                  <a:pt x="689005" y="157099"/>
                </a:lnTo>
                <a:lnTo>
                  <a:pt x="649747" y="179224"/>
                </a:lnTo>
                <a:lnTo>
                  <a:pt x="611335" y="202644"/>
                </a:lnTo>
                <a:lnTo>
                  <a:pt x="573801" y="227328"/>
                </a:lnTo>
                <a:lnTo>
                  <a:pt x="537173" y="253248"/>
                </a:lnTo>
                <a:lnTo>
                  <a:pt x="501482" y="280372"/>
                </a:lnTo>
                <a:lnTo>
                  <a:pt x="466757" y="308672"/>
                </a:lnTo>
                <a:lnTo>
                  <a:pt x="433028" y="338118"/>
                </a:lnTo>
                <a:lnTo>
                  <a:pt x="400325" y="368679"/>
                </a:lnTo>
                <a:lnTo>
                  <a:pt x="368679" y="400325"/>
                </a:lnTo>
                <a:lnTo>
                  <a:pt x="338118" y="433028"/>
                </a:lnTo>
                <a:lnTo>
                  <a:pt x="308672" y="466757"/>
                </a:lnTo>
                <a:lnTo>
                  <a:pt x="280372" y="501482"/>
                </a:lnTo>
                <a:lnTo>
                  <a:pt x="253248" y="537173"/>
                </a:lnTo>
                <a:lnTo>
                  <a:pt x="227328" y="573801"/>
                </a:lnTo>
                <a:lnTo>
                  <a:pt x="202644" y="611335"/>
                </a:lnTo>
                <a:lnTo>
                  <a:pt x="179224" y="649747"/>
                </a:lnTo>
                <a:lnTo>
                  <a:pt x="157099" y="689005"/>
                </a:lnTo>
                <a:lnTo>
                  <a:pt x="136298" y="729080"/>
                </a:lnTo>
                <a:lnTo>
                  <a:pt x="116852" y="769943"/>
                </a:lnTo>
                <a:lnTo>
                  <a:pt x="98790" y="811563"/>
                </a:lnTo>
                <a:lnTo>
                  <a:pt x="82142" y="853911"/>
                </a:lnTo>
                <a:lnTo>
                  <a:pt x="66938" y="896957"/>
                </a:lnTo>
                <a:lnTo>
                  <a:pt x="53207" y="940670"/>
                </a:lnTo>
                <a:lnTo>
                  <a:pt x="40980" y="985022"/>
                </a:lnTo>
                <a:lnTo>
                  <a:pt x="30287" y="1029982"/>
                </a:lnTo>
                <a:lnTo>
                  <a:pt x="21157" y="1075520"/>
                </a:lnTo>
                <a:lnTo>
                  <a:pt x="13620" y="1121607"/>
                </a:lnTo>
                <a:lnTo>
                  <a:pt x="7706" y="1168212"/>
                </a:lnTo>
                <a:lnTo>
                  <a:pt x="3444" y="1215307"/>
                </a:lnTo>
                <a:lnTo>
                  <a:pt x="866" y="1262860"/>
                </a:lnTo>
                <a:lnTo>
                  <a:pt x="0" y="1310843"/>
                </a:lnTo>
                <a:lnTo>
                  <a:pt x="866" y="1358824"/>
                </a:lnTo>
                <a:lnTo>
                  <a:pt x="3444" y="1406377"/>
                </a:lnTo>
                <a:lnTo>
                  <a:pt x="7706" y="1453471"/>
                </a:lnTo>
                <a:lnTo>
                  <a:pt x="13620" y="1500076"/>
                </a:lnTo>
                <a:lnTo>
                  <a:pt x="21157" y="1546162"/>
                </a:lnTo>
                <a:lnTo>
                  <a:pt x="30287" y="1591700"/>
                </a:lnTo>
                <a:lnTo>
                  <a:pt x="40980" y="1636659"/>
                </a:lnTo>
                <a:lnTo>
                  <a:pt x="53207" y="1681010"/>
                </a:lnTo>
                <a:lnTo>
                  <a:pt x="66938" y="1724724"/>
                </a:lnTo>
                <a:lnTo>
                  <a:pt x="82142" y="1767769"/>
                </a:lnTo>
                <a:lnTo>
                  <a:pt x="98790" y="1810117"/>
                </a:lnTo>
                <a:lnTo>
                  <a:pt x="116852" y="1851737"/>
                </a:lnTo>
                <a:lnTo>
                  <a:pt x="136298" y="1892599"/>
                </a:lnTo>
                <a:lnTo>
                  <a:pt x="157099" y="1932675"/>
                </a:lnTo>
                <a:lnTo>
                  <a:pt x="179224" y="1971933"/>
                </a:lnTo>
                <a:lnTo>
                  <a:pt x="202644" y="2010345"/>
                </a:lnTo>
                <a:lnTo>
                  <a:pt x="227328" y="2047879"/>
                </a:lnTo>
                <a:lnTo>
                  <a:pt x="253248" y="2084507"/>
                </a:lnTo>
                <a:lnTo>
                  <a:pt x="280372" y="2120198"/>
                </a:lnTo>
                <a:lnTo>
                  <a:pt x="308672" y="2154923"/>
                </a:lnTo>
                <a:lnTo>
                  <a:pt x="338118" y="2188652"/>
                </a:lnTo>
                <a:lnTo>
                  <a:pt x="368679" y="2221355"/>
                </a:lnTo>
                <a:lnTo>
                  <a:pt x="400325" y="2253002"/>
                </a:lnTo>
                <a:lnTo>
                  <a:pt x="433028" y="2283563"/>
                </a:lnTo>
                <a:lnTo>
                  <a:pt x="466757" y="2313009"/>
                </a:lnTo>
                <a:lnTo>
                  <a:pt x="501482" y="2341309"/>
                </a:lnTo>
                <a:lnTo>
                  <a:pt x="537173" y="2368434"/>
                </a:lnTo>
                <a:lnTo>
                  <a:pt x="573801" y="2394354"/>
                </a:lnTo>
                <a:lnTo>
                  <a:pt x="611335" y="2419039"/>
                </a:lnTo>
                <a:lnTo>
                  <a:pt x="649747" y="2442459"/>
                </a:lnTo>
                <a:lnTo>
                  <a:pt x="689005" y="2464584"/>
                </a:lnTo>
                <a:lnTo>
                  <a:pt x="729080" y="2485385"/>
                </a:lnTo>
                <a:lnTo>
                  <a:pt x="769943" y="2504832"/>
                </a:lnTo>
                <a:lnTo>
                  <a:pt x="811563" y="2522894"/>
                </a:lnTo>
                <a:lnTo>
                  <a:pt x="853911" y="2539542"/>
                </a:lnTo>
                <a:lnTo>
                  <a:pt x="896957" y="2554747"/>
                </a:lnTo>
                <a:lnTo>
                  <a:pt x="940670" y="2568477"/>
                </a:lnTo>
                <a:lnTo>
                  <a:pt x="985022" y="2580704"/>
                </a:lnTo>
                <a:lnTo>
                  <a:pt x="1029982" y="2591398"/>
                </a:lnTo>
                <a:lnTo>
                  <a:pt x="1075520" y="2600528"/>
                </a:lnTo>
                <a:lnTo>
                  <a:pt x="1121607" y="2608065"/>
                </a:lnTo>
                <a:lnTo>
                  <a:pt x="1168212" y="2613980"/>
                </a:lnTo>
                <a:lnTo>
                  <a:pt x="1215307" y="2618241"/>
                </a:lnTo>
                <a:lnTo>
                  <a:pt x="1262860" y="2620820"/>
                </a:lnTo>
                <a:lnTo>
                  <a:pt x="1310843" y="2621686"/>
                </a:lnTo>
                <a:lnTo>
                  <a:pt x="1358825" y="2620820"/>
                </a:lnTo>
                <a:lnTo>
                  <a:pt x="1406379" y="2618241"/>
                </a:lnTo>
                <a:lnTo>
                  <a:pt x="1453473" y="2613980"/>
                </a:lnTo>
                <a:lnTo>
                  <a:pt x="1500079" y="2608065"/>
                </a:lnTo>
                <a:lnTo>
                  <a:pt x="1546165" y="2600528"/>
                </a:lnTo>
                <a:lnTo>
                  <a:pt x="1591704" y="2591398"/>
                </a:lnTo>
                <a:lnTo>
                  <a:pt x="1636663" y="2580704"/>
                </a:lnTo>
                <a:lnTo>
                  <a:pt x="1681015" y="2568477"/>
                </a:lnTo>
                <a:lnTo>
                  <a:pt x="1724729" y="2554747"/>
                </a:lnTo>
                <a:lnTo>
                  <a:pt x="1767774" y="2539542"/>
                </a:lnTo>
                <a:lnTo>
                  <a:pt x="1810122" y="2522894"/>
                </a:lnTo>
                <a:lnTo>
                  <a:pt x="1851742" y="2504832"/>
                </a:lnTo>
                <a:lnTo>
                  <a:pt x="1892605" y="2485385"/>
                </a:lnTo>
                <a:lnTo>
                  <a:pt x="1932681" y="2464584"/>
                </a:lnTo>
                <a:lnTo>
                  <a:pt x="1971939" y="2442459"/>
                </a:lnTo>
                <a:lnTo>
                  <a:pt x="2010350" y="2419039"/>
                </a:lnTo>
                <a:lnTo>
                  <a:pt x="2047885" y="2394354"/>
                </a:lnTo>
                <a:lnTo>
                  <a:pt x="2084512" y="2368434"/>
                </a:lnTo>
                <a:lnTo>
                  <a:pt x="2120204" y="2341309"/>
                </a:lnTo>
                <a:lnTo>
                  <a:pt x="2154929" y="2313009"/>
                </a:lnTo>
                <a:lnTo>
                  <a:pt x="2188657" y="2283563"/>
                </a:lnTo>
                <a:lnTo>
                  <a:pt x="2221360" y="2253002"/>
                </a:lnTo>
                <a:lnTo>
                  <a:pt x="2253007" y="2221355"/>
                </a:lnTo>
                <a:lnTo>
                  <a:pt x="2283568" y="2188652"/>
                </a:lnTo>
                <a:lnTo>
                  <a:pt x="2313013" y="2154923"/>
                </a:lnTo>
                <a:lnTo>
                  <a:pt x="2341313" y="2120198"/>
                </a:lnTo>
                <a:lnTo>
                  <a:pt x="2368438" y="2084507"/>
                </a:lnTo>
                <a:lnTo>
                  <a:pt x="2394357" y="2047879"/>
                </a:lnTo>
                <a:lnTo>
                  <a:pt x="2419042" y="2010345"/>
                </a:lnTo>
                <a:lnTo>
                  <a:pt x="2442462" y="1971933"/>
                </a:lnTo>
                <a:lnTo>
                  <a:pt x="2464587" y="1932675"/>
                </a:lnTo>
                <a:lnTo>
                  <a:pt x="2485387" y="1892599"/>
                </a:lnTo>
                <a:lnTo>
                  <a:pt x="2504834" y="1851737"/>
                </a:lnTo>
                <a:lnTo>
                  <a:pt x="2522896" y="1810117"/>
                </a:lnTo>
                <a:lnTo>
                  <a:pt x="2539544" y="1767769"/>
                </a:lnTo>
                <a:lnTo>
                  <a:pt x="2554748" y="1724724"/>
                </a:lnTo>
                <a:lnTo>
                  <a:pt x="2568478" y="1681010"/>
                </a:lnTo>
                <a:lnTo>
                  <a:pt x="2580705" y="1636659"/>
                </a:lnTo>
                <a:lnTo>
                  <a:pt x="2591398" y="1591700"/>
                </a:lnTo>
                <a:lnTo>
                  <a:pt x="2600529" y="1546162"/>
                </a:lnTo>
                <a:lnTo>
                  <a:pt x="2608066" y="1500076"/>
                </a:lnTo>
                <a:lnTo>
                  <a:pt x="2613980" y="1453471"/>
                </a:lnTo>
                <a:lnTo>
                  <a:pt x="2618241" y="1406377"/>
                </a:lnTo>
                <a:lnTo>
                  <a:pt x="2620820" y="1358824"/>
                </a:lnTo>
                <a:lnTo>
                  <a:pt x="2621686" y="1310843"/>
                </a:lnTo>
                <a:lnTo>
                  <a:pt x="2620820" y="1262860"/>
                </a:lnTo>
                <a:lnTo>
                  <a:pt x="2618241" y="1215307"/>
                </a:lnTo>
                <a:lnTo>
                  <a:pt x="2613980" y="1168212"/>
                </a:lnTo>
                <a:lnTo>
                  <a:pt x="2608066" y="1121607"/>
                </a:lnTo>
                <a:lnTo>
                  <a:pt x="2600529" y="1075520"/>
                </a:lnTo>
                <a:lnTo>
                  <a:pt x="2591398" y="1029982"/>
                </a:lnTo>
                <a:lnTo>
                  <a:pt x="2580705" y="985022"/>
                </a:lnTo>
                <a:lnTo>
                  <a:pt x="2568478" y="940670"/>
                </a:lnTo>
                <a:lnTo>
                  <a:pt x="2554748" y="896957"/>
                </a:lnTo>
                <a:lnTo>
                  <a:pt x="2539544" y="853911"/>
                </a:lnTo>
                <a:lnTo>
                  <a:pt x="2522896" y="811563"/>
                </a:lnTo>
                <a:lnTo>
                  <a:pt x="2504834" y="769943"/>
                </a:lnTo>
                <a:lnTo>
                  <a:pt x="2485387" y="729080"/>
                </a:lnTo>
                <a:lnTo>
                  <a:pt x="2464587" y="689005"/>
                </a:lnTo>
                <a:lnTo>
                  <a:pt x="2442462" y="649747"/>
                </a:lnTo>
                <a:lnTo>
                  <a:pt x="2419042" y="611335"/>
                </a:lnTo>
                <a:lnTo>
                  <a:pt x="2394357" y="573801"/>
                </a:lnTo>
                <a:lnTo>
                  <a:pt x="2368438" y="537173"/>
                </a:lnTo>
                <a:lnTo>
                  <a:pt x="2341313" y="501482"/>
                </a:lnTo>
                <a:lnTo>
                  <a:pt x="2313013" y="466757"/>
                </a:lnTo>
                <a:lnTo>
                  <a:pt x="2283568" y="433028"/>
                </a:lnTo>
                <a:lnTo>
                  <a:pt x="2253007" y="400325"/>
                </a:lnTo>
                <a:lnTo>
                  <a:pt x="2221360" y="368679"/>
                </a:lnTo>
                <a:lnTo>
                  <a:pt x="2188657" y="338118"/>
                </a:lnTo>
                <a:lnTo>
                  <a:pt x="2154929" y="308672"/>
                </a:lnTo>
                <a:lnTo>
                  <a:pt x="2120204" y="280372"/>
                </a:lnTo>
                <a:lnTo>
                  <a:pt x="2084512" y="253248"/>
                </a:lnTo>
                <a:lnTo>
                  <a:pt x="2047885" y="227328"/>
                </a:lnTo>
                <a:lnTo>
                  <a:pt x="2010350" y="202644"/>
                </a:lnTo>
                <a:lnTo>
                  <a:pt x="1971939" y="179224"/>
                </a:lnTo>
                <a:lnTo>
                  <a:pt x="1932681" y="157099"/>
                </a:lnTo>
                <a:lnTo>
                  <a:pt x="1892605" y="136298"/>
                </a:lnTo>
                <a:lnTo>
                  <a:pt x="1851742" y="116852"/>
                </a:lnTo>
                <a:lnTo>
                  <a:pt x="1810122" y="98790"/>
                </a:lnTo>
                <a:lnTo>
                  <a:pt x="1767774" y="82142"/>
                </a:lnTo>
                <a:lnTo>
                  <a:pt x="1724729" y="66938"/>
                </a:lnTo>
                <a:lnTo>
                  <a:pt x="1681015" y="53207"/>
                </a:lnTo>
                <a:lnTo>
                  <a:pt x="1636663" y="40980"/>
                </a:lnTo>
                <a:lnTo>
                  <a:pt x="1591704" y="30287"/>
                </a:lnTo>
                <a:lnTo>
                  <a:pt x="1546165" y="21157"/>
                </a:lnTo>
                <a:lnTo>
                  <a:pt x="1500079" y="13620"/>
                </a:lnTo>
                <a:lnTo>
                  <a:pt x="1453473" y="7706"/>
                </a:lnTo>
                <a:lnTo>
                  <a:pt x="1406379" y="3444"/>
                </a:lnTo>
                <a:lnTo>
                  <a:pt x="1358825" y="866"/>
                </a:lnTo>
                <a:lnTo>
                  <a:pt x="1310843" y="0"/>
                </a:lnTo>
                <a:close/>
              </a:path>
            </a:pathLst>
          </a:custGeom>
          <a:solidFill>
            <a:srgbClr val="DCE8E8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object 13">
            <a:extLst>
              <a:ext uri="{FF2B5EF4-FFF2-40B4-BE49-F238E27FC236}">
                <a16:creationId xmlns:a16="http://schemas.microsoft.com/office/drawing/2014/main" id="{5A7A1B8C-0550-4F94-DA9A-9ECC099BB24D}"/>
              </a:ext>
            </a:extLst>
          </p:cNvPr>
          <p:cNvSpPr>
            <a:spLocks noChangeAspect="1"/>
          </p:cNvSpPr>
          <p:nvPr/>
        </p:nvSpPr>
        <p:spPr>
          <a:xfrm>
            <a:off x="9578246" y="413301"/>
            <a:ext cx="2184733" cy="2184733"/>
          </a:xfrm>
          <a:custGeom>
            <a:avLst/>
            <a:gdLst/>
            <a:ahLst/>
            <a:cxnLst/>
            <a:rect l="l" t="t" r="r" b="b"/>
            <a:pathLst>
              <a:path w="2722879" h="2722879">
                <a:moveTo>
                  <a:pt x="1361313" y="2722613"/>
                </a:moveTo>
                <a:lnTo>
                  <a:pt x="1409031" y="2721788"/>
                </a:lnTo>
                <a:lnTo>
                  <a:pt x="1456342" y="2719332"/>
                </a:lnTo>
                <a:lnTo>
                  <a:pt x="1503218" y="2715271"/>
                </a:lnTo>
                <a:lnTo>
                  <a:pt x="1549632" y="2709633"/>
                </a:lnTo>
                <a:lnTo>
                  <a:pt x="1595558" y="2702446"/>
                </a:lnTo>
                <a:lnTo>
                  <a:pt x="1640967" y="2693735"/>
                </a:lnTo>
                <a:lnTo>
                  <a:pt x="1685833" y="2683530"/>
                </a:lnTo>
                <a:lnTo>
                  <a:pt x="1730129" y="2671856"/>
                </a:lnTo>
                <a:lnTo>
                  <a:pt x="1773827" y="2658741"/>
                </a:lnTo>
                <a:lnTo>
                  <a:pt x="1816899" y="2644212"/>
                </a:lnTo>
                <a:lnTo>
                  <a:pt x="1859320" y="2628296"/>
                </a:lnTo>
                <a:lnTo>
                  <a:pt x="1901061" y="2611021"/>
                </a:lnTo>
                <a:lnTo>
                  <a:pt x="1942096" y="2592413"/>
                </a:lnTo>
                <a:lnTo>
                  <a:pt x="1982397" y="2572501"/>
                </a:lnTo>
                <a:lnTo>
                  <a:pt x="2021937" y="2551311"/>
                </a:lnTo>
                <a:lnTo>
                  <a:pt x="2060688" y="2528870"/>
                </a:lnTo>
                <a:lnTo>
                  <a:pt x="2098625" y="2505205"/>
                </a:lnTo>
                <a:lnTo>
                  <a:pt x="2135718" y="2480345"/>
                </a:lnTo>
                <a:lnTo>
                  <a:pt x="2171942" y="2454315"/>
                </a:lnTo>
                <a:lnTo>
                  <a:pt x="2207269" y="2427143"/>
                </a:lnTo>
                <a:lnTo>
                  <a:pt x="2241672" y="2398857"/>
                </a:lnTo>
                <a:lnTo>
                  <a:pt x="2275123" y="2369484"/>
                </a:lnTo>
                <a:lnTo>
                  <a:pt x="2307596" y="2339050"/>
                </a:lnTo>
                <a:lnTo>
                  <a:pt x="2339063" y="2307583"/>
                </a:lnTo>
                <a:lnTo>
                  <a:pt x="2369496" y="2275110"/>
                </a:lnTo>
                <a:lnTo>
                  <a:pt x="2398870" y="2241659"/>
                </a:lnTo>
                <a:lnTo>
                  <a:pt x="2427156" y="2207256"/>
                </a:lnTo>
                <a:lnTo>
                  <a:pt x="2454328" y="2171930"/>
                </a:lnTo>
                <a:lnTo>
                  <a:pt x="2480357" y="2135706"/>
                </a:lnTo>
                <a:lnTo>
                  <a:pt x="2505218" y="2098612"/>
                </a:lnTo>
                <a:lnTo>
                  <a:pt x="2528882" y="2060676"/>
                </a:lnTo>
                <a:lnTo>
                  <a:pt x="2551323" y="2021924"/>
                </a:lnTo>
                <a:lnTo>
                  <a:pt x="2572514" y="1982384"/>
                </a:lnTo>
                <a:lnTo>
                  <a:pt x="2592426" y="1942083"/>
                </a:lnTo>
                <a:lnTo>
                  <a:pt x="2611033" y="1901049"/>
                </a:lnTo>
                <a:lnTo>
                  <a:pt x="2628309" y="1859307"/>
                </a:lnTo>
                <a:lnTo>
                  <a:pt x="2644224" y="1816887"/>
                </a:lnTo>
                <a:lnTo>
                  <a:pt x="2658753" y="1773814"/>
                </a:lnTo>
                <a:lnTo>
                  <a:pt x="2671868" y="1730116"/>
                </a:lnTo>
                <a:lnTo>
                  <a:pt x="2683542" y="1685821"/>
                </a:lnTo>
                <a:lnTo>
                  <a:pt x="2693748" y="1640955"/>
                </a:lnTo>
                <a:lnTo>
                  <a:pt x="2702458" y="1595545"/>
                </a:lnTo>
                <a:lnTo>
                  <a:pt x="2709646" y="1549620"/>
                </a:lnTo>
                <a:lnTo>
                  <a:pt x="2715284" y="1503205"/>
                </a:lnTo>
                <a:lnTo>
                  <a:pt x="2719344" y="1456329"/>
                </a:lnTo>
                <a:lnTo>
                  <a:pt x="2721801" y="1409018"/>
                </a:lnTo>
                <a:lnTo>
                  <a:pt x="2722626" y="1361300"/>
                </a:lnTo>
                <a:lnTo>
                  <a:pt x="2721801" y="1313582"/>
                </a:lnTo>
                <a:lnTo>
                  <a:pt x="2719344" y="1266272"/>
                </a:lnTo>
                <a:lnTo>
                  <a:pt x="2715284" y="1219397"/>
                </a:lnTo>
                <a:lnTo>
                  <a:pt x="2709646" y="1172983"/>
                </a:lnTo>
                <a:lnTo>
                  <a:pt x="2702458" y="1127058"/>
                </a:lnTo>
                <a:lnTo>
                  <a:pt x="2693748" y="1081649"/>
                </a:lnTo>
                <a:lnTo>
                  <a:pt x="2683542" y="1036784"/>
                </a:lnTo>
                <a:lnTo>
                  <a:pt x="2671868" y="992489"/>
                </a:lnTo>
                <a:lnTo>
                  <a:pt x="2658753" y="948792"/>
                </a:lnTo>
                <a:lnTo>
                  <a:pt x="2644224" y="905719"/>
                </a:lnTo>
                <a:lnTo>
                  <a:pt x="2628309" y="863299"/>
                </a:lnTo>
                <a:lnTo>
                  <a:pt x="2611033" y="821558"/>
                </a:lnTo>
                <a:lnTo>
                  <a:pt x="2592426" y="780524"/>
                </a:lnTo>
                <a:lnTo>
                  <a:pt x="2572514" y="740224"/>
                </a:lnTo>
                <a:lnTo>
                  <a:pt x="2551323" y="700684"/>
                </a:lnTo>
                <a:lnTo>
                  <a:pt x="2528882" y="661933"/>
                </a:lnTo>
                <a:lnTo>
                  <a:pt x="2505218" y="623997"/>
                </a:lnTo>
                <a:lnTo>
                  <a:pt x="2480357" y="586904"/>
                </a:lnTo>
                <a:lnTo>
                  <a:pt x="2454328" y="550680"/>
                </a:lnTo>
                <a:lnTo>
                  <a:pt x="2427156" y="515353"/>
                </a:lnTo>
                <a:lnTo>
                  <a:pt x="2398870" y="480951"/>
                </a:lnTo>
                <a:lnTo>
                  <a:pt x="2369496" y="447500"/>
                </a:lnTo>
                <a:lnTo>
                  <a:pt x="2339063" y="415028"/>
                </a:lnTo>
                <a:lnTo>
                  <a:pt x="2307596" y="383561"/>
                </a:lnTo>
                <a:lnTo>
                  <a:pt x="2275123" y="353127"/>
                </a:lnTo>
                <a:lnTo>
                  <a:pt x="2241672" y="323754"/>
                </a:lnTo>
                <a:lnTo>
                  <a:pt x="2207269" y="295468"/>
                </a:lnTo>
                <a:lnTo>
                  <a:pt x="2171942" y="268297"/>
                </a:lnTo>
                <a:lnTo>
                  <a:pt x="2135718" y="242267"/>
                </a:lnTo>
                <a:lnTo>
                  <a:pt x="2098625" y="217406"/>
                </a:lnTo>
                <a:lnTo>
                  <a:pt x="2060688" y="193742"/>
                </a:lnTo>
                <a:lnTo>
                  <a:pt x="2021937" y="171301"/>
                </a:lnTo>
                <a:lnTo>
                  <a:pt x="1982397" y="150111"/>
                </a:lnTo>
                <a:lnTo>
                  <a:pt x="1942096" y="130199"/>
                </a:lnTo>
                <a:lnTo>
                  <a:pt x="1901061" y="111591"/>
                </a:lnTo>
                <a:lnTo>
                  <a:pt x="1859320" y="94316"/>
                </a:lnTo>
                <a:lnTo>
                  <a:pt x="1816899" y="78401"/>
                </a:lnTo>
                <a:lnTo>
                  <a:pt x="1773827" y="63872"/>
                </a:lnTo>
                <a:lnTo>
                  <a:pt x="1730129" y="50757"/>
                </a:lnTo>
                <a:lnTo>
                  <a:pt x="1685833" y="39083"/>
                </a:lnTo>
                <a:lnTo>
                  <a:pt x="1640967" y="28877"/>
                </a:lnTo>
                <a:lnTo>
                  <a:pt x="1595558" y="20167"/>
                </a:lnTo>
                <a:lnTo>
                  <a:pt x="1549632" y="12979"/>
                </a:lnTo>
                <a:lnTo>
                  <a:pt x="1503218" y="7341"/>
                </a:lnTo>
                <a:lnTo>
                  <a:pt x="1456342" y="3281"/>
                </a:lnTo>
                <a:lnTo>
                  <a:pt x="1409031" y="824"/>
                </a:lnTo>
                <a:lnTo>
                  <a:pt x="1361313" y="0"/>
                </a:lnTo>
                <a:lnTo>
                  <a:pt x="1313594" y="824"/>
                </a:lnTo>
                <a:lnTo>
                  <a:pt x="1266283" y="3281"/>
                </a:lnTo>
                <a:lnTo>
                  <a:pt x="1219407" y="7341"/>
                </a:lnTo>
                <a:lnTo>
                  <a:pt x="1172993" y="12979"/>
                </a:lnTo>
                <a:lnTo>
                  <a:pt x="1127067" y="20167"/>
                </a:lnTo>
                <a:lnTo>
                  <a:pt x="1081658" y="28877"/>
                </a:lnTo>
                <a:lnTo>
                  <a:pt x="1036792" y="39083"/>
                </a:lnTo>
                <a:lnTo>
                  <a:pt x="992496" y="50757"/>
                </a:lnTo>
                <a:lnTo>
                  <a:pt x="948798" y="63872"/>
                </a:lnTo>
                <a:lnTo>
                  <a:pt x="905726" y="78401"/>
                </a:lnTo>
                <a:lnTo>
                  <a:pt x="863305" y="94316"/>
                </a:lnTo>
                <a:lnTo>
                  <a:pt x="821564" y="111591"/>
                </a:lnTo>
                <a:lnTo>
                  <a:pt x="780529" y="130199"/>
                </a:lnTo>
                <a:lnTo>
                  <a:pt x="740228" y="150111"/>
                </a:lnTo>
                <a:lnTo>
                  <a:pt x="700688" y="171301"/>
                </a:lnTo>
                <a:lnTo>
                  <a:pt x="661937" y="193742"/>
                </a:lnTo>
                <a:lnTo>
                  <a:pt x="624000" y="217406"/>
                </a:lnTo>
                <a:lnTo>
                  <a:pt x="586907" y="242267"/>
                </a:lnTo>
                <a:lnTo>
                  <a:pt x="550683" y="268297"/>
                </a:lnTo>
                <a:lnTo>
                  <a:pt x="515356" y="295468"/>
                </a:lnTo>
                <a:lnTo>
                  <a:pt x="480953" y="323754"/>
                </a:lnTo>
                <a:lnTo>
                  <a:pt x="447502" y="353127"/>
                </a:lnTo>
                <a:lnTo>
                  <a:pt x="415029" y="383561"/>
                </a:lnTo>
                <a:lnTo>
                  <a:pt x="383562" y="415028"/>
                </a:lnTo>
                <a:lnTo>
                  <a:pt x="353129" y="447500"/>
                </a:lnTo>
                <a:lnTo>
                  <a:pt x="323755" y="480951"/>
                </a:lnTo>
                <a:lnTo>
                  <a:pt x="295469" y="515353"/>
                </a:lnTo>
                <a:lnTo>
                  <a:pt x="268297" y="550680"/>
                </a:lnTo>
                <a:lnTo>
                  <a:pt x="242268" y="586904"/>
                </a:lnTo>
                <a:lnTo>
                  <a:pt x="217407" y="623997"/>
                </a:lnTo>
                <a:lnTo>
                  <a:pt x="193743" y="661933"/>
                </a:lnTo>
                <a:lnTo>
                  <a:pt x="171302" y="700684"/>
                </a:lnTo>
                <a:lnTo>
                  <a:pt x="150111" y="740224"/>
                </a:lnTo>
                <a:lnTo>
                  <a:pt x="130199" y="780524"/>
                </a:lnTo>
                <a:lnTo>
                  <a:pt x="111592" y="821558"/>
                </a:lnTo>
                <a:lnTo>
                  <a:pt x="94316" y="863299"/>
                </a:lnTo>
                <a:lnTo>
                  <a:pt x="78401" y="905719"/>
                </a:lnTo>
                <a:lnTo>
                  <a:pt x="63872" y="948792"/>
                </a:lnTo>
                <a:lnTo>
                  <a:pt x="50757" y="992489"/>
                </a:lnTo>
                <a:lnTo>
                  <a:pt x="39083" y="1036784"/>
                </a:lnTo>
                <a:lnTo>
                  <a:pt x="28877" y="1081649"/>
                </a:lnTo>
                <a:lnTo>
                  <a:pt x="20167" y="1127058"/>
                </a:lnTo>
                <a:lnTo>
                  <a:pt x="12979" y="1172983"/>
                </a:lnTo>
                <a:lnTo>
                  <a:pt x="7341" y="1219397"/>
                </a:lnTo>
                <a:lnTo>
                  <a:pt x="3281" y="1266272"/>
                </a:lnTo>
                <a:lnTo>
                  <a:pt x="824" y="1313582"/>
                </a:lnTo>
                <a:lnTo>
                  <a:pt x="0" y="1361300"/>
                </a:lnTo>
                <a:lnTo>
                  <a:pt x="824" y="1409018"/>
                </a:lnTo>
                <a:lnTo>
                  <a:pt x="3281" y="1456329"/>
                </a:lnTo>
                <a:lnTo>
                  <a:pt x="7341" y="1503205"/>
                </a:lnTo>
                <a:lnTo>
                  <a:pt x="12979" y="1549620"/>
                </a:lnTo>
                <a:lnTo>
                  <a:pt x="20167" y="1595545"/>
                </a:lnTo>
                <a:lnTo>
                  <a:pt x="28877" y="1640955"/>
                </a:lnTo>
                <a:lnTo>
                  <a:pt x="39083" y="1685821"/>
                </a:lnTo>
                <a:lnTo>
                  <a:pt x="50757" y="1730116"/>
                </a:lnTo>
                <a:lnTo>
                  <a:pt x="63872" y="1773814"/>
                </a:lnTo>
                <a:lnTo>
                  <a:pt x="78401" y="1816887"/>
                </a:lnTo>
                <a:lnTo>
                  <a:pt x="94316" y="1859307"/>
                </a:lnTo>
                <a:lnTo>
                  <a:pt x="111592" y="1901049"/>
                </a:lnTo>
                <a:lnTo>
                  <a:pt x="130199" y="1942083"/>
                </a:lnTo>
                <a:lnTo>
                  <a:pt x="150111" y="1982384"/>
                </a:lnTo>
                <a:lnTo>
                  <a:pt x="171302" y="2021924"/>
                </a:lnTo>
                <a:lnTo>
                  <a:pt x="193743" y="2060676"/>
                </a:lnTo>
                <a:lnTo>
                  <a:pt x="217407" y="2098612"/>
                </a:lnTo>
                <a:lnTo>
                  <a:pt x="242268" y="2135706"/>
                </a:lnTo>
                <a:lnTo>
                  <a:pt x="268297" y="2171930"/>
                </a:lnTo>
                <a:lnTo>
                  <a:pt x="295469" y="2207256"/>
                </a:lnTo>
                <a:lnTo>
                  <a:pt x="323755" y="2241659"/>
                </a:lnTo>
                <a:lnTo>
                  <a:pt x="353129" y="2275110"/>
                </a:lnTo>
                <a:lnTo>
                  <a:pt x="383562" y="2307583"/>
                </a:lnTo>
                <a:lnTo>
                  <a:pt x="415029" y="2339050"/>
                </a:lnTo>
                <a:lnTo>
                  <a:pt x="447502" y="2369484"/>
                </a:lnTo>
                <a:lnTo>
                  <a:pt x="480953" y="2398857"/>
                </a:lnTo>
                <a:lnTo>
                  <a:pt x="515356" y="2427143"/>
                </a:lnTo>
                <a:lnTo>
                  <a:pt x="550683" y="2454315"/>
                </a:lnTo>
                <a:lnTo>
                  <a:pt x="586907" y="2480345"/>
                </a:lnTo>
                <a:lnTo>
                  <a:pt x="624000" y="2505205"/>
                </a:lnTo>
                <a:lnTo>
                  <a:pt x="661937" y="2528870"/>
                </a:lnTo>
                <a:lnTo>
                  <a:pt x="700688" y="2551311"/>
                </a:lnTo>
                <a:lnTo>
                  <a:pt x="740228" y="2572501"/>
                </a:lnTo>
                <a:lnTo>
                  <a:pt x="780529" y="2592413"/>
                </a:lnTo>
                <a:lnTo>
                  <a:pt x="821564" y="2611021"/>
                </a:lnTo>
                <a:lnTo>
                  <a:pt x="863305" y="2628296"/>
                </a:lnTo>
                <a:lnTo>
                  <a:pt x="905726" y="2644212"/>
                </a:lnTo>
                <a:lnTo>
                  <a:pt x="948798" y="2658741"/>
                </a:lnTo>
                <a:lnTo>
                  <a:pt x="992496" y="2671856"/>
                </a:lnTo>
                <a:lnTo>
                  <a:pt x="1036792" y="2683530"/>
                </a:lnTo>
                <a:lnTo>
                  <a:pt x="1081658" y="2693735"/>
                </a:lnTo>
                <a:lnTo>
                  <a:pt x="1127067" y="2702446"/>
                </a:lnTo>
                <a:lnTo>
                  <a:pt x="1172993" y="2709633"/>
                </a:lnTo>
                <a:lnTo>
                  <a:pt x="1219407" y="2715271"/>
                </a:lnTo>
                <a:lnTo>
                  <a:pt x="1266283" y="2719332"/>
                </a:lnTo>
                <a:lnTo>
                  <a:pt x="1313594" y="2721788"/>
                </a:lnTo>
                <a:lnTo>
                  <a:pt x="1361313" y="2722613"/>
                </a:lnTo>
                <a:close/>
              </a:path>
            </a:pathLst>
          </a:custGeom>
          <a:ln w="10121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" name="object 14">
            <a:extLst>
              <a:ext uri="{FF2B5EF4-FFF2-40B4-BE49-F238E27FC236}">
                <a16:creationId xmlns:a16="http://schemas.microsoft.com/office/drawing/2014/main" id="{0B83C52D-97A2-ADA9-A0C2-9E2A7EB5D859}"/>
              </a:ext>
            </a:extLst>
          </p:cNvPr>
          <p:cNvSpPr>
            <a:spLocks noChangeAspect="1"/>
          </p:cNvSpPr>
          <p:nvPr/>
        </p:nvSpPr>
        <p:spPr>
          <a:xfrm>
            <a:off x="9618751" y="463764"/>
            <a:ext cx="2103723" cy="2103723"/>
          </a:xfrm>
          <a:custGeom>
            <a:avLst/>
            <a:gdLst/>
            <a:ahLst/>
            <a:cxnLst/>
            <a:rect l="l" t="t" r="r" b="b"/>
            <a:pathLst>
              <a:path w="2621915" h="2621915">
                <a:moveTo>
                  <a:pt x="1310843" y="2621686"/>
                </a:moveTo>
                <a:lnTo>
                  <a:pt x="1358825" y="2620820"/>
                </a:lnTo>
                <a:lnTo>
                  <a:pt x="1406379" y="2618241"/>
                </a:lnTo>
                <a:lnTo>
                  <a:pt x="1453473" y="2613980"/>
                </a:lnTo>
                <a:lnTo>
                  <a:pt x="1500079" y="2608065"/>
                </a:lnTo>
                <a:lnTo>
                  <a:pt x="1546165" y="2600528"/>
                </a:lnTo>
                <a:lnTo>
                  <a:pt x="1591704" y="2591398"/>
                </a:lnTo>
                <a:lnTo>
                  <a:pt x="1636663" y="2580704"/>
                </a:lnTo>
                <a:lnTo>
                  <a:pt x="1681015" y="2568477"/>
                </a:lnTo>
                <a:lnTo>
                  <a:pt x="1724729" y="2554747"/>
                </a:lnTo>
                <a:lnTo>
                  <a:pt x="1767774" y="2539542"/>
                </a:lnTo>
                <a:lnTo>
                  <a:pt x="1810122" y="2522894"/>
                </a:lnTo>
                <a:lnTo>
                  <a:pt x="1851742" y="2504832"/>
                </a:lnTo>
                <a:lnTo>
                  <a:pt x="1892605" y="2485385"/>
                </a:lnTo>
                <a:lnTo>
                  <a:pt x="1932681" y="2464584"/>
                </a:lnTo>
                <a:lnTo>
                  <a:pt x="1971939" y="2442459"/>
                </a:lnTo>
                <a:lnTo>
                  <a:pt x="2010350" y="2419039"/>
                </a:lnTo>
                <a:lnTo>
                  <a:pt x="2047885" y="2394354"/>
                </a:lnTo>
                <a:lnTo>
                  <a:pt x="2084512" y="2368434"/>
                </a:lnTo>
                <a:lnTo>
                  <a:pt x="2120204" y="2341309"/>
                </a:lnTo>
                <a:lnTo>
                  <a:pt x="2154929" y="2313009"/>
                </a:lnTo>
                <a:lnTo>
                  <a:pt x="2188657" y="2283563"/>
                </a:lnTo>
                <a:lnTo>
                  <a:pt x="2221360" y="2253002"/>
                </a:lnTo>
                <a:lnTo>
                  <a:pt x="2253007" y="2221355"/>
                </a:lnTo>
                <a:lnTo>
                  <a:pt x="2283568" y="2188652"/>
                </a:lnTo>
                <a:lnTo>
                  <a:pt x="2313013" y="2154923"/>
                </a:lnTo>
                <a:lnTo>
                  <a:pt x="2341313" y="2120198"/>
                </a:lnTo>
                <a:lnTo>
                  <a:pt x="2368438" y="2084507"/>
                </a:lnTo>
                <a:lnTo>
                  <a:pt x="2394357" y="2047879"/>
                </a:lnTo>
                <a:lnTo>
                  <a:pt x="2419042" y="2010345"/>
                </a:lnTo>
                <a:lnTo>
                  <a:pt x="2442462" y="1971933"/>
                </a:lnTo>
                <a:lnTo>
                  <a:pt x="2464587" y="1932675"/>
                </a:lnTo>
                <a:lnTo>
                  <a:pt x="2485387" y="1892599"/>
                </a:lnTo>
                <a:lnTo>
                  <a:pt x="2504834" y="1851737"/>
                </a:lnTo>
                <a:lnTo>
                  <a:pt x="2522896" y="1810117"/>
                </a:lnTo>
                <a:lnTo>
                  <a:pt x="2539544" y="1767769"/>
                </a:lnTo>
                <a:lnTo>
                  <a:pt x="2554748" y="1724724"/>
                </a:lnTo>
                <a:lnTo>
                  <a:pt x="2568478" y="1681010"/>
                </a:lnTo>
                <a:lnTo>
                  <a:pt x="2580705" y="1636659"/>
                </a:lnTo>
                <a:lnTo>
                  <a:pt x="2591398" y="1591700"/>
                </a:lnTo>
                <a:lnTo>
                  <a:pt x="2600529" y="1546162"/>
                </a:lnTo>
                <a:lnTo>
                  <a:pt x="2608066" y="1500076"/>
                </a:lnTo>
                <a:lnTo>
                  <a:pt x="2613980" y="1453471"/>
                </a:lnTo>
                <a:lnTo>
                  <a:pt x="2618241" y="1406377"/>
                </a:lnTo>
                <a:lnTo>
                  <a:pt x="2620820" y="1358824"/>
                </a:lnTo>
                <a:lnTo>
                  <a:pt x="2621686" y="1310843"/>
                </a:lnTo>
                <a:lnTo>
                  <a:pt x="2620820" y="1262860"/>
                </a:lnTo>
                <a:lnTo>
                  <a:pt x="2618241" y="1215307"/>
                </a:lnTo>
                <a:lnTo>
                  <a:pt x="2613980" y="1168212"/>
                </a:lnTo>
                <a:lnTo>
                  <a:pt x="2608066" y="1121607"/>
                </a:lnTo>
                <a:lnTo>
                  <a:pt x="2600529" y="1075520"/>
                </a:lnTo>
                <a:lnTo>
                  <a:pt x="2591398" y="1029982"/>
                </a:lnTo>
                <a:lnTo>
                  <a:pt x="2580705" y="985022"/>
                </a:lnTo>
                <a:lnTo>
                  <a:pt x="2568478" y="940670"/>
                </a:lnTo>
                <a:lnTo>
                  <a:pt x="2554748" y="896957"/>
                </a:lnTo>
                <a:lnTo>
                  <a:pt x="2539544" y="853911"/>
                </a:lnTo>
                <a:lnTo>
                  <a:pt x="2522896" y="811563"/>
                </a:lnTo>
                <a:lnTo>
                  <a:pt x="2504834" y="769943"/>
                </a:lnTo>
                <a:lnTo>
                  <a:pt x="2485387" y="729080"/>
                </a:lnTo>
                <a:lnTo>
                  <a:pt x="2464587" y="689005"/>
                </a:lnTo>
                <a:lnTo>
                  <a:pt x="2442462" y="649747"/>
                </a:lnTo>
                <a:lnTo>
                  <a:pt x="2419042" y="611335"/>
                </a:lnTo>
                <a:lnTo>
                  <a:pt x="2394357" y="573801"/>
                </a:lnTo>
                <a:lnTo>
                  <a:pt x="2368438" y="537173"/>
                </a:lnTo>
                <a:lnTo>
                  <a:pt x="2341313" y="501482"/>
                </a:lnTo>
                <a:lnTo>
                  <a:pt x="2313013" y="466757"/>
                </a:lnTo>
                <a:lnTo>
                  <a:pt x="2283568" y="433028"/>
                </a:lnTo>
                <a:lnTo>
                  <a:pt x="2253007" y="400325"/>
                </a:lnTo>
                <a:lnTo>
                  <a:pt x="2221360" y="368679"/>
                </a:lnTo>
                <a:lnTo>
                  <a:pt x="2188657" y="338118"/>
                </a:lnTo>
                <a:lnTo>
                  <a:pt x="2154929" y="308672"/>
                </a:lnTo>
                <a:lnTo>
                  <a:pt x="2120204" y="280372"/>
                </a:lnTo>
                <a:lnTo>
                  <a:pt x="2084512" y="253248"/>
                </a:lnTo>
                <a:lnTo>
                  <a:pt x="2047885" y="227328"/>
                </a:lnTo>
                <a:lnTo>
                  <a:pt x="2010350" y="202644"/>
                </a:lnTo>
                <a:lnTo>
                  <a:pt x="1971939" y="179224"/>
                </a:lnTo>
                <a:lnTo>
                  <a:pt x="1932681" y="157099"/>
                </a:lnTo>
                <a:lnTo>
                  <a:pt x="1892605" y="136298"/>
                </a:lnTo>
                <a:lnTo>
                  <a:pt x="1851742" y="116852"/>
                </a:lnTo>
                <a:lnTo>
                  <a:pt x="1810122" y="98790"/>
                </a:lnTo>
                <a:lnTo>
                  <a:pt x="1767774" y="82142"/>
                </a:lnTo>
                <a:lnTo>
                  <a:pt x="1724729" y="66938"/>
                </a:lnTo>
                <a:lnTo>
                  <a:pt x="1681015" y="53207"/>
                </a:lnTo>
                <a:lnTo>
                  <a:pt x="1636663" y="40980"/>
                </a:lnTo>
                <a:lnTo>
                  <a:pt x="1591704" y="30287"/>
                </a:lnTo>
                <a:lnTo>
                  <a:pt x="1546165" y="21157"/>
                </a:lnTo>
                <a:lnTo>
                  <a:pt x="1500079" y="13620"/>
                </a:lnTo>
                <a:lnTo>
                  <a:pt x="1453473" y="7706"/>
                </a:lnTo>
                <a:lnTo>
                  <a:pt x="1406379" y="3444"/>
                </a:lnTo>
                <a:lnTo>
                  <a:pt x="1358825" y="866"/>
                </a:lnTo>
                <a:lnTo>
                  <a:pt x="1310843" y="0"/>
                </a:lnTo>
                <a:lnTo>
                  <a:pt x="1262860" y="866"/>
                </a:lnTo>
                <a:lnTo>
                  <a:pt x="1215307" y="3444"/>
                </a:lnTo>
                <a:lnTo>
                  <a:pt x="1168212" y="7706"/>
                </a:lnTo>
                <a:lnTo>
                  <a:pt x="1121607" y="13620"/>
                </a:lnTo>
                <a:lnTo>
                  <a:pt x="1075520" y="21157"/>
                </a:lnTo>
                <a:lnTo>
                  <a:pt x="1029982" y="30287"/>
                </a:lnTo>
                <a:lnTo>
                  <a:pt x="985022" y="40980"/>
                </a:lnTo>
                <a:lnTo>
                  <a:pt x="940670" y="53207"/>
                </a:lnTo>
                <a:lnTo>
                  <a:pt x="896957" y="66938"/>
                </a:lnTo>
                <a:lnTo>
                  <a:pt x="853911" y="82142"/>
                </a:lnTo>
                <a:lnTo>
                  <a:pt x="811563" y="98790"/>
                </a:lnTo>
                <a:lnTo>
                  <a:pt x="769943" y="116852"/>
                </a:lnTo>
                <a:lnTo>
                  <a:pt x="729080" y="136298"/>
                </a:lnTo>
                <a:lnTo>
                  <a:pt x="689005" y="157099"/>
                </a:lnTo>
                <a:lnTo>
                  <a:pt x="649747" y="179224"/>
                </a:lnTo>
                <a:lnTo>
                  <a:pt x="611335" y="202644"/>
                </a:lnTo>
                <a:lnTo>
                  <a:pt x="573801" y="227328"/>
                </a:lnTo>
                <a:lnTo>
                  <a:pt x="537173" y="253248"/>
                </a:lnTo>
                <a:lnTo>
                  <a:pt x="501482" y="280372"/>
                </a:lnTo>
                <a:lnTo>
                  <a:pt x="466757" y="308672"/>
                </a:lnTo>
                <a:lnTo>
                  <a:pt x="433028" y="338118"/>
                </a:lnTo>
                <a:lnTo>
                  <a:pt x="400325" y="368679"/>
                </a:lnTo>
                <a:lnTo>
                  <a:pt x="368679" y="400325"/>
                </a:lnTo>
                <a:lnTo>
                  <a:pt x="338118" y="433028"/>
                </a:lnTo>
                <a:lnTo>
                  <a:pt x="308672" y="466757"/>
                </a:lnTo>
                <a:lnTo>
                  <a:pt x="280372" y="501482"/>
                </a:lnTo>
                <a:lnTo>
                  <a:pt x="253248" y="537173"/>
                </a:lnTo>
                <a:lnTo>
                  <a:pt x="227328" y="573801"/>
                </a:lnTo>
                <a:lnTo>
                  <a:pt x="202644" y="611335"/>
                </a:lnTo>
                <a:lnTo>
                  <a:pt x="179224" y="649747"/>
                </a:lnTo>
                <a:lnTo>
                  <a:pt x="157099" y="689005"/>
                </a:lnTo>
                <a:lnTo>
                  <a:pt x="136298" y="729080"/>
                </a:lnTo>
                <a:lnTo>
                  <a:pt x="116852" y="769943"/>
                </a:lnTo>
                <a:lnTo>
                  <a:pt x="98790" y="811563"/>
                </a:lnTo>
                <a:lnTo>
                  <a:pt x="82142" y="853911"/>
                </a:lnTo>
                <a:lnTo>
                  <a:pt x="66938" y="896957"/>
                </a:lnTo>
                <a:lnTo>
                  <a:pt x="53207" y="940670"/>
                </a:lnTo>
                <a:lnTo>
                  <a:pt x="40980" y="985022"/>
                </a:lnTo>
                <a:lnTo>
                  <a:pt x="30287" y="1029982"/>
                </a:lnTo>
                <a:lnTo>
                  <a:pt x="21157" y="1075520"/>
                </a:lnTo>
                <a:lnTo>
                  <a:pt x="13620" y="1121607"/>
                </a:lnTo>
                <a:lnTo>
                  <a:pt x="7706" y="1168212"/>
                </a:lnTo>
                <a:lnTo>
                  <a:pt x="3444" y="1215307"/>
                </a:lnTo>
                <a:lnTo>
                  <a:pt x="866" y="1262860"/>
                </a:lnTo>
                <a:lnTo>
                  <a:pt x="0" y="1310843"/>
                </a:lnTo>
                <a:lnTo>
                  <a:pt x="866" y="1358824"/>
                </a:lnTo>
                <a:lnTo>
                  <a:pt x="3444" y="1406377"/>
                </a:lnTo>
                <a:lnTo>
                  <a:pt x="7706" y="1453471"/>
                </a:lnTo>
                <a:lnTo>
                  <a:pt x="13620" y="1500076"/>
                </a:lnTo>
                <a:lnTo>
                  <a:pt x="21157" y="1546162"/>
                </a:lnTo>
                <a:lnTo>
                  <a:pt x="30287" y="1591700"/>
                </a:lnTo>
                <a:lnTo>
                  <a:pt x="40980" y="1636659"/>
                </a:lnTo>
                <a:lnTo>
                  <a:pt x="53207" y="1681010"/>
                </a:lnTo>
                <a:lnTo>
                  <a:pt x="66938" y="1724724"/>
                </a:lnTo>
                <a:lnTo>
                  <a:pt x="82142" y="1767769"/>
                </a:lnTo>
                <a:lnTo>
                  <a:pt x="98790" y="1810117"/>
                </a:lnTo>
                <a:lnTo>
                  <a:pt x="116852" y="1851737"/>
                </a:lnTo>
                <a:lnTo>
                  <a:pt x="136298" y="1892599"/>
                </a:lnTo>
                <a:lnTo>
                  <a:pt x="157099" y="1932675"/>
                </a:lnTo>
                <a:lnTo>
                  <a:pt x="179224" y="1971933"/>
                </a:lnTo>
                <a:lnTo>
                  <a:pt x="202644" y="2010345"/>
                </a:lnTo>
                <a:lnTo>
                  <a:pt x="227328" y="2047879"/>
                </a:lnTo>
                <a:lnTo>
                  <a:pt x="253248" y="2084507"/>
                </a:lnTo>
                <a:lnTo>
                  <a:pt x="280372" y="2120198"/>
                </a:lnTo>
                <a:lnTo>
                  <a:pt x="308672" y="2154923"/>
                </a:lnTo>
                <a:lnTo>
                  <a:pt x="338118" y="2188652"/>
                </a:lnTo>
                <a:lnTo>
                  <a:pt x="368679" y="2221355"/>
                </a:lnTo>
                <a:lnTo>
                  <a:pt x="400325" y="2253002"/>
                </a:lnTo>
                <a:lnTo>
                  <a:pt x="433028" y="2283563"/>
                </a:lnTo>
                <a:lnTo>
                  <a:pt x="466757" y="2313009"/>
                </a:lnTo>
                <a:lnTo>
                  <a:pt x="501482" y="2341309"/>
                </a:lnTo>
                <a:lnTo>
                  <a:pt x="537173" y="2368434"/>
                </a:lnTo>
                <a:lnTo>
                  <a:pt x="573801" y="2394354"/>
                </a:lnTo>
                <a:lnTo>
                  <a:pt x="611335" y="2419039"/>
                </a:lnTo>
                <a:lnTo>
                  <a:pt x="649747" y="2442459"/>
                </a:lnTo>
                <a:lnTo>
                  <a:pt x="689005" y="2464584"/>
                </a:lnTo>
                <a:lnTo>
                  <a:pt x="729080" y="2485385"/>
                </a:lnTo>
                <a:lnTo>
                  <a:pt x="769943" y="2504832"/>
                </a:lnTo>
                <a:lnTo>
                  <a:pt x="811563" y="2522894"/>
                </a:lnTo>
                <a:lnTo>
                  <a:pt x="853911" y="2539542"/>
                </a:lnTo>
                <a:lnTo>
                  <a:pt x="896957" y="2554747"/>
                </a:lnTo>
                <a:lnTo>
                  <a:pt x="940670" y="2568477"/>
                </a:lnTo>
                <a:lnTo>
                  <a:pt x="985022" y="2580704"/>
                </a:lnTo>
                <a:lnTo>
                  <a:pt x="1029982" y="2591398"/>
                </a:lnTo>
                <a:lnTo>
                  <a:pt x="1075520" y="2600528"/>
                </a:lnTo>
                <a:lnTo>
                  <a:pt x="1121607" y="2608065"/>
                </a:lnTo>
                <a:lnTo>
                  <a:pt x="1168212" y="2613980"/>
                </a:lnTo>
                <a:lnTo>
                  <a:pt x="1215307" y="2618241"/>
                </a:lnTo>
                <a:lnTo>
                  <a:pt x="1262860" y="2620820"/>
                </a:lnTo>
                <a:lnTo>
                  <a:pt x="1310843" y="2621686"/>
                </a:lnTo>
                <a:close/>
              </a:path>
            </a:pathLst>
          </a:custGeom>
          <a:ln w="10121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" name="object 27">
            <a:extLst>
              <a:ext uri="{FF2B5EF4-FFF2-40B4-BE49-F238E27FC236}">
                <a16:creationId xmlns:a16="http://schemas.microsoft.com/office/drawing/2014/main" id="{C121F401-B9BE-3171-8509-14AF85DCF0DA}"/>
              </a:ext>
            </a:extLst>
          </p:cNvPr>
          <p:cNvSpPr/>
          <p:nvPr/>
        </p:nvSpPr>
        <p:spPr>
          <a:xfrm>
            <a:off x="10344857" y="2358198"/>
            <a:ext cx="651510" cy="0"/>
          </a:xfrm>
          <a:custGeom>
            <a:avLst/>
            <a:gdLst/>
            <a:ahLst/>
            <a:cxnLst/>
            <a:rect l="l" t="t" r="r" b="b"/>
            <a:pathLst>
              <a:path w="651510">
                <a:moveTo>
                  <a:pt x="0" y="0"/>
                </a:moveTo>
                <a:lnTo>
                  <a:pt x="651103" y="0"/>
                </a:lnTo>
              </a:path>
            </a:pathLst>
          </a:custGeom>
          <a:ln w="11430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" name="object 30">
            <a:extLst>
              <a:ext uri="{FF2B5EF4-FFF2-40B4-BE49-F238E27FC236}">
                <a16:creationId xmlns:a16="http://schemas.microsoft.com/office/drawing/2014/main" id="{A3174A7D-9B65-9E7F-D38A-78DBF0DB3B49}"/>
              </a:ext>
            </a:extLst>
          </p:cNvPr>
          <p:cNvSpPr txBox="1"/>
          <p:nvPr/>
        </p:nvSpPr>
        <p:spPr>
          <a:xfrm>
            <a:off x="9469914" y="88948"/>
            <a:ext cx="2350842" cy="2447465"/>
          </a:xfrm>
          <a:prstGeom prst="rect">
            <a:avLst/>
          </a:prstGeom>
        </p:spPr>
        <p:txBody>
          <a:bodyPr vert="horz" wrap="square" lIns="0" tIns="267335" rIns="0" bIns="0" rtlCol="0">
            <a:spAutoFit/>
          </a:bodyPr>
          <a:lstStyle/>
          <a:p>
            <a:pPr marL="15240" marR="0" lvl="0" indent="0" algn="ctr" defTabSz="914400" eaLnBrk="1" fontAlgn="auto" latinLnBrk="0" hangingPunct="1">
              <a:lnSpc>
                <a:spcPct val="100000"/>
              </a:lnSpc>
              <a:spcBef>
                <a:spcPts val="2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2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venir"/>
                <a:cs typeface="Avenir"/>
              </a:rPr>
              <a:t>79%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"/>
              <a:cs typeface="Avenir"/>
            </a:endParaRPr>
          </a:p>
          <a:p>
            <a:pPr marL="128905" marR="120650" lvl="0" indent="0" algn="ctr" defTabSz="914400" eaLnBrk="1" fontAlgn="auto" latinLnBrk="0" hangingPunct="1">
              <a:lnSpc>
                <a:spcPct val="100000"/>
              </a:lnSpc>
              <a:spcBef>
                <a:spcPts val="5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50" b="0" i="0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"/>
                <a:cs typeface="Avenir-Book"/>
              </a:rPr>
              <a:t>Dei baristi concorda che i prodotti non/a basso contenuto di alcol:</a:t>
            </a:r>
          </a:p>
          <a:p>
            <a:pPr marL="300355" marR="120650" lvl="0" indent="-171450" algn="ctr" defTabSz="914400" eaLnBrk="1" fontAlgn="auto" latinLnBrk="0" hangingPunct="1">
              <a:lnSpc>
                <a:spcPct val="100000"/>
              </a:lnSpc>
              <a:spcBef>
                <a:spcPts val="565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it-IT" sz="1050" b="0" i="0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"/>
                <a:cs typeface="Avenir-Book"/>
              </a:rPr>
              <a:t>possono contribuire ad aumentare i margini di profitto vendendo al rialzo le bevande analcoliche standard</a:t>
            </a:r>
          </a:p>
          <a:p>
            <a:pPr marL="300355" marR="120650" lvl="0" indent="-171450" algn="ctr" defTabSz="914400" eaLnBrk="1" fontAlgn="auto" latinLnBrk="0" hangingPunct="1">
              <a:lnSpc>
                <a:spcPct val="100000"/>
              </a:lnSpc>
              <a:spcBef>
                <a:spcPts val="565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it-IT" sz="1050" b="0" i="0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"/>
                <a:cs typeface="Avenir-Book"/>
              </a:rPr>
              <a:t>sono un ottimo sostituto per le bevande analcoliche/calde standard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"/>
              <a:cs typeface="Avenir-Book"/>
            </a:endParaRPr>
          </a:p>
        </p:txBody>
      </p:sp>
      <p:sp>
        <p:nvSpPr>
          <p:cNvPr id="89" name="object 12">
            <a:extLst>
              <a:ext uri="{FF2B5EF4-FFF2-40B4-BE49-F238E27FC236}">
                <a16:creationId xmlns:a16="http://schemas.microsoft.com/office/drawing/2014/main" id="{532EB986-5ADC-23B6-E5C5-5D1821300C4D}"/>
              </a:ext>
            </a:extLst>
          </p:cNvPr>
          <p:cNvSpPr>
            <a:spLocks noChangeAspect="1"/>
          </p:cNvSpPr>
          <p:nvPr/>
        </p:nvSpPr>
        <p:spPr>
          <a:xfrm>
            <a:off x="7382527" y="414653"/>
            <a:ext cx="2103723" cy="2103723"/>
          </a:xfrm>
          <a:custGeom>
            <a:avLst/>
            <a:gdLst/>
            <a:ahLst/>
            <a:cxnLst/>
            <a:rect l="l" t="t" r="r" b="b"/>
            <a:pathLst>
              <a:path w="2621915" h="2621915">
                <a:moveTo>
                  <a:pt x="1310843" y="0"/>
                </a:moveTo>
                <a:lnTo>
                  <a:pt x="1262860" y="866"/>
                </a:lnTo>
                <a:lnTo>
                  <a:pt x="1215307" y="3444"/>
                </a:lnTo>
                <a:lnTo>
                  <a:pt x="1168212" y="7706"/>
                </a:lnTo>
                <a:lnTo>
                  <a:pt x="1121607" y="13620"/>
                </a:lnTo>
                <a:lnTo>
                  <a:pt x="1075520" y="21157"/>
                </a:lnTo>
                <a:lnTo>
                  <a:pt x="1029982" y="30287"/>
                </a:lnTo>
                <a:lnTo>
                  <a:pt x="985022" y="40980"/>
                </a:lnTo>
                <a:lnTo>
                  <a:pt x="940670" y="53207"/>
                </a:lnTo>
                <a:lnTo>
                  <a:pt x="896957" y="66938"/>
                </a:lnTo>
                <a:lnTo>
                  <a:pt x="853911" y="82142"/>
                </a:lnTo>
                <a:lnTo>
                  <a:pt x="811563" y="98790"/>
                </a:lnTo>
                <a:lnTo>
                  <a:pt x="769943" y="116852"/>
                </a:lnTo>
                <a:lnTo>
                  <a:pt x="729080" y="136298"/>
                </a:lnTo>
                <a:lnTo>
                  <a:pt x="689005" y="157099"/>
                </a:lnTo>
                <a:lnTo>
                  <a:pt x="649747" y="179224"/>
                </a:lnTo>
                <a:lnTo>
                  <a:pt x="611335" y="202644"/>
                </a:lnTo>
                <a:lnTo>
                  <a:pt x="573801" y="227328"/>
                </a:lnTo>
                <a:lnTo>
                  <a:pt x="537173" y="253248"/>
                </a:lnTo>
                <a:lnTo>
                  <a:pt x="501482" y="280372"/>
                </a:lnTo>
                <a:lnTo>
                  <a:pt x="466757" y="308672"/>
                </a:lnTo>
                <a:lnTo>
                  <a:pt x="433028" y="338118"/>
                </a:lnTo>
                <a:lnTo>
                  <a:pt x="400325" y="368679"/>
                </a:lnTo>
                <a:lnTo>
                  <a:pt x="368679" y="400325"/>
                </a:lnTo>
                <a:lnTo>
                  <a:pt x="338118" y="433028"/>
                </a:lnTo>
                <a:lnTo>
                  <a:pt x="308672" y="466757"/>
                </a:lnTo>
                <a:lnTo>
                  <a:pt x="280372" y="501482"/>
                </a:lnTo>
                <a:lnTo>
                  <a:pt x="253248" y="537173"/>
                </a:lnTo>
                <a:lnTo>
                  <a:pt x="227328" y="573801"/>
                </a:lnTo>
                <a:lnTo>
                  <a:pt x="202644" y="611335"/>
                </a:lnTo>
                <a:lnTo>
                  <a:pt x="179224" y="649747"/>
                </a:lnTo>
                <a:lnTo>
                  <a:pt x="157099" y="689005"/>
                </a:lnTo>
                <a:lnTo>
                  <a:pt x="136298" y="729080"/>
                </a:lnTo>
                <a:lnTo>
                  <a:pt x="116852" y="769943"/>
                </a:lnTo>
                <a:lnTo>
                  <a:pt x="98790" y="811563"/>
                </a:lnTo>
                <a:lnTo>
                  <a:pt x="82142" y="853911"/>
                </a:lnTo>
                <a:lnTo>
                  <a:pt x="66938" y="896957"/>
                </a:lnTo>
                <a:lnTo>
                  <a:pt x="53207" y="940670"/>
                </a:lnTo>
                <a:lnTo>
                  <a:pt x="40980" y="985022"/>
                </a:lnTo>
                <a:lnTo>
                  <a:pt x="30287" y="1029982"/>
                </a:lnTo>
                <a:lnTo>
                  <a:pt x="21157" y="1075520"/>
                </a:lnTo>
                <a:lnTo>
                  <a:pt x="13620" y="1121607"/>
                </a:lnTo>
                <a:lnTo>
                  <a:pt x="7706" y="1168212"/>
                </a:lnTo>
                <a:lnTo>
                  <a:pt x="3444" y="1215307"/>
                </a:lnTo>
                <a:lnTo>
                  <a:pt x="866" y="1262860"/>
                </a:lnTo>
                <a:lnTo>
                  <a:pt x="0" y="1310843"/>
                </a:lnTo>
                <a:lnTo>
                  <a:pt x="866" y="1358824"/>
                </a:lnTo>
                <a:lnTo>
                  <a:pt x="3444" y="1406377"/>
                </a:lnTo>
                <a:lnTo>
                  <a:pt x="7706" y="1453471"/>
                </a:lnTo>
                <a:lnTo>
                  <a:pt x="13620" y="1500076"/>
                </a:lnTo>
                <a:lnTo>
                  <a:pt x="21157" y="1546162"/>
                </a:lnTo>
                <a:lnTo>
                  <a:pt x="30287" y="1591700"/>
                </a:lnTo>
                <a:lnTo>
                  <a:pt x="40980" y="1636659"/>
                </a:lnTo>
                <a:lnTo>
                  <a:pt x="53207" y="1681010"/>
                </a:lnTo>
                <a:lnTo>
                  <a:pt x="66938" y="1724724"/>
                </a:lnTo>
                <a:lnTo>
                  <a:pt x="82142" y="1767769"/>
                </a:lnTo>
                <a:lnTo>
                  <a:pt x="98790" y="1810117"/>
                </a:lnTo>
                <a:lnTo>
                  <a:pt x="116852" y="1851737"/>
                </a:lnTo>
                <a:lnTo>
                  <a:pt x="136298" y="1892599"/>
                </a:lnTo>
                <a:lnTo>
                  <a:pt x="157099" y="1932675"/>
                </a:lnTo>
                <a:lnTo>
                  <a:pt x="179224" y="1971933"/>
                </a:lnTo>
                <a:lnTo>
                  <a:pt x="202644" y="2010345"/>
                </a:lnTo>
                <a:lnTo>
                  <a:pt x="227328" y="2047879"/>
                </a:lnTo>
                <a:lnTo>
                  <a:pt x="253248" y="2084507"/>
                </a:lnTo>
                <a:lnTo>
                  <a:pt x="280372" y="2120198"/>
                </a:lnTo>
                <a:lnTo>
                  <a:pt x="308672" y="2154923"/>
                </a:lnTo>
                <a:lnTo>
                  <a:pt x="338118" y="2188652"/>
                </a:lnTo>
                <a:lnTo>
                  <a:pt x="368679" y="2221355"/>
                </a:lnTo>
                <a:lnTo>
                  <a:pt x="400325" y="2253002"/>
                </a:lnTo>
                <a:lnTo>
                  <a:pt x="433028" y="2283563"/>
                </a:lnTo>
                <a:lnTo>
                  <a:pt x="466757" y="2313009"/>
                </a:lnTo>
                <a:lnTo>
                  <a:pt x="501482" y="2341309"/>
                </a:lnTo>
                <a:lnTo>
                  <a:pt x="537173" y="2368434"/>
                </a:lnTo>
                <a:lnTo>
                  <a:pt x="573801" y="2394354"/>
                </a:lnTo>
                <a:lnTo>
                  <a:pt x="611335" y="2419039"/>
                </a:lnTo>
                <a:lnTo>
                  <a:pt x="649747" y="2442459"/>
                </a:lnTo>
                <a:lnTo>
                  <a:pt x="689005" y="2464584"/>
                </a:lnTo>
                <a:lnTo>
                  <a:pt x="729080" y="2485385"/>
                </a:lnTo>
                <a:lnTo>
                  <a:pt x="769943" y="2504832"/>
                </a:lnTo>
                <a:lnTo>
                  <a:pt x="811563" y="2522894"/>
                </a:lnTo>
                <a:lnTo>
                  <a:pt x="853911" y="2539542"/>
                </a:lnTo>
                <a:lnTo>
                  <a:pt x="896957" y="2554747"/>
                </a:lnTo>
                <a:lnTo>
                  <a:pt x="940670" y="2568477"/>
                </a:lnTo>
                <a:lnTo>
                  <a:pt x="985022" y="2580704"/>
                </a:lnTo>
                <a:lnTo>
                  <a:pt x="1029982" y="2591398"/>
                </a:lnTo>
                <a:lnTo>
                  <a:pt x="1075520" y="2600528"/>
                </a:lnTo>
                <a:lnTo>
                  <a:pt x="1121607" y="2608065"/>
                </a:lnTo>
                <a:lnTo>
                  <a:pt x="1168212" y="2613980"/>
                </a:lnTo>
                <a:lnTo>
                  <a:pt x="1215307" y="2618241"/>
                </a:lnTo>
                <a:lnTo>
                  <a:pt x="1262860" y="2620820"/>
                </a:lnTo>
                <a:lnTo>
                  <a:pt x="1310843" y="2621686"/>
                </a:lnTo>
                <a:lnTo>
                  <a:pt x="1358825" y="2620820"/>
                </a:lnTo>
                <a:lnTo>
                  <a:pt x="1406379" y="2618241"/>
                </a:lnTo>
                <a:lnTo>
                  <a:pt x="1453473" y="2613980"/>
                </a:lnTo>
                <a:lnTo>
                  <a:pt x="1500079" y="2608065"/>
                </a:lnTo>
                <a:lnTo>
                  <a:pt x="1546165" y="2600528"/>
                </a:lnTo>
                <a:lnTo>
                  <a:pt x="1591704" y="2591398"/>
                </a:lnTo>
                <a:lnTo>
                  <a:pt x="1636663" y="2580704"/>
                </a:lnTo>
                <a:lnTo>
                  <a:pt x="1681015" y="2568477"/>
                </a:lnTo>
                <a:lnTo>
                  <a:pt x="1724729" y="2554747"/>
                </a:lnTo>
                <a:lnTo>
                  <a:pt x="1767774" y="2539542"/>
                </a:lnTo>
                <a:lnTo>
                  <a:pt x="1810122" y="2522894"/>
                </a:lnTo>
                <a:lnTo>
                  <a:pt x="1851742" y="2504832"/>
                </a:lnTo>
                <a:lnTo>
                  <a:pt x="1892605" y="2485385"/>
                </a:lnTo>
                <a:lnTo>
                  <a:pt x="1932681" y="2464584"/>
                </a:lnTo>
                <a:lnTo>
                  <a:pt x="1971939" y="2442459"/>
                </a:lnTo>
                <a:lnTo>
                  <a:pt x="2010350" y="2419039"/>
                </a:lnTo>
                <a:lnTo>
                  <a:pt x="2047885" y="2394354"/>
                </a:lnTo>
                <a:lnTo>
                  <a:pt x="2084512" y="2368434"/>
                </a:lnTo>
                <a:lnTo>
                  <a:pt x="2120204" y="2341309"/>
                </a:lnTo>
                <a:lnTo>
                  <a:pt x="2154929" y="2313009"/>
                </a:lnTo>
                <a:lnTo>
                  <a:pt x="2188657" y="2283563"/>
                </a:lnTo>
                <a:lnTo>
                  <a:pt x="2221360" y="2253002"/>
                </a:lnTo>
                <a:lnTo>
                  <a:pt x="2253007" y="2221355"/>
                </a:lnTo>
                <a:lnTo>
                  <a:pt x="2283568" y="2188652"/>
                </a:lnTo>
                <a:lnTo>
                  <a:pt x="2313013" y="2154923"/>
                </a:lnTo>
                <a:lnTo>
                  <a:pt x="2341313" y="2120198"/>
                </a:lnTo>
                <a:lnTo>
                  <a:pt x="2368438" y="2084507"/>
                </a:lnTo>
                <a:lnTo>
                  <a:pt x="2394357" y="2047879"/>
                </a:lnTo>
                <a:lnTo>
                  <a:pt x="2419042" y="2010345"/>
                </a:lnTo>
                <a:lnTo>
                  <a:pt x="2442462" y="1971933"/>
                </a:lnTo>
                <a:lnTo>
                  <a:pt x="2464587" y="1932675"/>
                </a:lnTo>
                <a:lnTo>
                  <a:pt x="2485387" y="1892599"/>
                </a:lnTo>
                <a:lnTo>
                  <a:pt x="2504834" y="1851737"/>
                </a:lnTo>
                <a:lnTo>
                  <a:pt x="2522896" y="1810117"/>
                </a:lnTo>
                <a:lnTo>
                  <a:pt x="2539544" y="1767769"/>
                </a:lnTo>
                <a:lnTo>
                  <a:pt x="2554748" y="1724724"/>
                </a:lnTo>
                <a:lnTo>
                  <a:pt x="2568478" y="1681010"/>
                </a:lnTo>
                <a:lnTo>
                  <a:pt x="2580705" y="1636659"/>
                </a:lnTo>
                <a:lnTo>
                  <a:pt x="2591398" y="1591700"/>
                </a:lnTo>
                <a:lnTo>
                  <a:pt x="2600529" y="1546162"/>
                </a:lnTo>
                <a:lnTo>
                  <a:pt x="2608066" y="1500076"/>
                </a:lnTo>
                <a:lnTo>
                  <a:pt x="2613980" y="1453471"/>
                </a:lnTo>
                <a:lnTo>
                  <a:pt x="2618241" y="1406377"/>
                </a:lnTo>
                <a:lnTo>
                  <a:pt x="2620820" y="1358824"/>
                </a:lnTo>
                <a:lnTo>
                  <a:pt x="2621686" y="1310843"/>
                </a:lnTo>
                <a:lnTo>
                  <a:pt x="2620820" y="1262860"/>
                </a:lnTo>
                <a:lnTo>
                  <a:pt x="2618241" y="1215307"/>
                </a:lnTo>
                <a:lnTo>
                  <a:pt x="2613980" y="1168212"/>
                </a:lnTo>
                <a:lnTo>
                  <a:pt x="2608066" y="1121607"/>
                </a:lnTo>
                <a:lnTo>
                  <a:pt x="2600529" y="1075520"/>
                </a:lnTo>
                <a:lnTo>
                  <a:pt x="2591398" y="1029982"/>
                </a:lnTo>
                <a:lnTo>
                  <a:pt x="2580705" y="985022"/>
                </a:lnTo>
                <a:lnTo>
                  <a:pt x="2568478" y="940670"/>
                </a:lnTo>
                <a:lnTo>
                  <a:pt x="2554748" y="896957"/>
                </a:lnTo>
                <a:lnTo>
                  <a:pt x="2539544" y="853911"/>
                </a:lnTo>
                <a:lnTo>
                  <a:pt x="2522896" y="811563"/>
                </a:lnTo>
                <a:lnTo>
                  <a:pt x="2504834" y="769943"/>
                </a:lnTo>
                <a:lnTo>
                  <a:pt x="2485387" y="729080"/>
                </a:lnTo>
                <a:lnTo>
                  <a:pt x="2464587" y="689005"/>
                </a:lnTo>
                <a:lnTo>
                  <a:pt x="2442462" y="649747"/>
                </a:lnTo>
                <a:lnTo>
                  <a:pt x="2419042" y="611335"/>
                </a:lnTo>
                <a:lnTo>
                  <a:pt x="2394357" y="573801"/>
                </a:lnTo>
                <a:lnTo>
                  <a:pt x="2368438" y="537173"/>
                </a:lnTo>
                <a:lnTo>
                  <a:pt x="2341313" y="501482"/>
                </a:lnTo>
                <a:lnTo>
                  <a:pt x="2313013" y="466757"/>
                </a:lnTo>
                <a:lnTo>
                  <a:pt x="2283568" y="433028"/>
                </a:lnTo>
                <a:lnTo>
                  <a:pt x="2253007" y="400325"/>
                </a:lnTo>
                <a:lnTo>
                  <a:pt x="2221360" y="368679"/>
                </a:lnTo>
                <a:lnTo>
                  <a:pt x="2188657" y="338118"/>
                </a:lnTo>
                <a:lnTo>
                  <a:pt x="2154929" y="308672"/>
                </a:lnTo>
                <a:lnTo>
                  <a:pt x="2120204" y="280372"/>
                </a:lnTo>
                <a:lnTo>
                  <a:pt x="2084512" y="253248"/>
                </a:lnTo>
                <a:lnTo>
                  <a:pt x="2047885" y="227328"/>
                </a:lnTo>
                <a:lnTo>
                  <a:pt x="2010350" y="202644"/>
                </a:lnTo>
                <a:lnTo>
                  <a:pt x="1971939" y="179224"/>
                </a:lnTo>
                <a:lnTo>
                  <a:pt x="1932681" y="157099"/>
                </a:lnTo>
                <a:lnTo>
                  <a:pt x="1892605" y="136298"/>
                </a:lnTo>
                <a:lnTo>
                  <a:pt x="1851742" y="116852"/>
                </a:lnTo>
                <a:lnTo>
                  <a:pt x="1810122" y="98790"/>
                </a:lnTo>
                <a:lnTo>
                  <a:pt x="1767774" y="82142"/>
                </a:lnTo>
                <a:lnTo>
                  <a:pt x="1724729" y="66938"/>
                </a:lnTo>
                <a:lnTo>
                  <a:pt x="1681015" y="53207"/>
                </a:lnTo>
                <a:lnTo>
                  <a:pt x="1636663" y="40980"/>
                </a:lnTo>
                <a:lnTo>
                  <a:pt x="1591704" y="30287"/>
                </a:lnTo>
                <a:lnTo>
                  <a:pt x="1546165" y="21157"/>
                </a:lnTo>
                <a:lnTo>
                  <a:pt x="1500079" y="13620"/>
                </a:lnTo>
                <a:lnTo>
                  <a:pt x="1453473" y="7706"/>
                </a:lnTo>
                <a:lnTo>
                  <a:pt x="1406379" y="3444"/>
                </a:lnTo>
                <a:lnTo>
                  <a:pt x="1358825" y="866"/>
                </a:lnTo>
                <a:lnTo>
                  <a:pt x="1310843" y="0"/>
                </a:lnTo>
                <a:close/>
              </a:path>
            </a:pathLst>
          </a:custGeom>
          <a:solidFill>
            <a:srgbClr val="DCE8E8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object 13">
            <a:extLst>
              <a:ext uri="{FF2B5EF4-FFF2-40B4-BE49-F238E27FC236}">
                <a16:creationId xmlns:a16="http://schemas.microsoft.com/office/drawing/2014/main" id="{E2EB4C04-E813-4CFE-0E7B-E503E6A96D0C}"/>
              </a:ext>
            </a:extLst>
          </p:cNvPr>
          <p:cNvSpPr>
            <a:spLocks noChangeAspect="1"/>
          </p:cNvSpPr>
          <p:nvPr/>
        </p:nvSpPr>
        <p:spPr>
          <a:xfrm>
            <a:off x="7342022" y="364190"/>
            <a:ext cx="2184733" cy="2184733"/>
          </a:xfrm>
          <a:custGeom>
            <a:avLst/>
            <a:gdLst/>
            <a:ahLst/>
            <a:cxnLst/>
            <a:rect l="l" t="t" r="r" b="b"/>
            <a:pathLst>
              <a:path w="2722879" h="2722879">
                <a:moveTo>
                  <a:pt x="1361313" y="2722613"/>
                </a:moveTo>
                <a:lnTo>
                  <a:pt x="1409031" y="2721788"/>
                </a:lnTo>
                <a:lnTo>
                  <a:pt x="1456342" y="2719332"/>
                </a:lnTo>
                <a:lnTo>
                  <a:pt x="1503218" y="2715271"/>
                </a:lnTo>
                <a:lnTo>
                  <a:pt x="1549632" y="2709633"/>
                </a:lnTo>
                <a:lnTo>
                  <a:pt x="1595558" y="2702446"/>
                </a:lnTo>
                <a:lnTo>
                  <a:pt x="1640967" y="2693735"/>
                </a:lnTo>
                <a:lnTo>
                  <a:pt x="1685833" y="2683530"/>
                </a:lnTo>
                <a:lnTo>
                  <a:pt x="1730129" y="2671856"/>
                </a:lnTo>
                <a:lnTo>
                  <a:pt x="1773827" y="2658741"/>
                </a:lnTo>
                <a:lnTo>
                  <a:pt x="1816899" y="2644212"/>
                </a:lnTo>
                <a:lnTo>
                  <a:pt x="1859320" y="2628296"/>
                </a:lnTo>
                <a:lnTo>
                  <a:pt x="1901061" y="2611021"/>
                </a:lnTo>
                <a:lnTo>
                  <a:pt x="1942096" y="2592413"/>
                </a:lnTo>
                <a:lnTo>
                  <a:pt x="1982397" y="2572501"/>
                </a:lnTo>
                <a:lnTo>
                  <a:pt x="2021937" y="2551311"/>
                </a:lnTo>
                <a:lnTo>
                  <a:pt x="2060688" y="2528870"/>
                </a:lnTo>
                <a:lnTo>
                  <a:pt x="2098625" y="2505205"/>
                </a:lnTo>
                <a:lnTo>
                  <a:pt x="2135718" y="2480345"/>
                </a:lnTo>
                <a:lnTo>
                  <a:pt x="2171942" y="2454315"/>
                </a:lnTo>
                <a:lnTo>
                  <a:pt x="2207269" y="2427143"/>
                </a:lnTo>
                <a:lnTo>
                  <a:pt x="2241672" y="2398857"/>
                </a:lnTo>
                <a:lnTo>
                  <a:pt x="2275123" y="2369484"/>
                </a:lnTo>
                <a:lnTo>
                  <a:pt x="2307596" y="2339050"/>
                </a:lnTo>
                <a:lnTo>
                  <a:pt x="2339063" y="2307583"/>
                </a:lnTo>
                <a:lnTo>
                  <a:pt x="2369496" y="2275110"/>
                </a:lnTo>
                <a:lnTo>
                  <a:pt x="2398870" y="2241659"/>
                </a:lnTo>
                <a:lnTo>
                  <a:pt x="2427156" y="2207256"/>
                </a:lnTo>
                <a:lnTo>
                  <a:pt x="2454328" y="2171930"/>
                </a:lnTo>
                <a:lnTo>
                  <a:pt x="2480357" y="2135706"/>
                </a:lnTo>
                <a:lnTo>
                  <a:pt x="2505218" y="2098612"/>
                </a:lnTo>
                <a:lnTo>
                  <a:pt x="2528882" y="2060676"/>
                </a:lnTo>
                <a:lnTo>
                  <a:pt x="2551323" y="2021924"/>
                </a:lnTo>
                <a:lnTo>
                  <a:pt x="2572514" y="1982384"/>
                </a:lnTo>
                <a:lnTo>
                  <a:pt x="2592426" y="1942083"/>
                </a:lnTo>
                <a:lnTo>
                  <a:pt x="2611033" y="1901049"/>
                </a:lnTo>
                <a:lnTo>
                  <a:pt x="2628309" y="1859307"/>
                </a:lnTo>
                <a:lnTo>
                  <a:pt x="2644224" y="1816887"/>
                </a:lnTo>
                <a:lnTo>
                  <a:pt x="2658753" y="1773814"/>
                </a:lnTo>
                <a:lnTo>
                  <a:pt x="2671868" y="1730116"/>
                </a:lnTo>
                <a:lnTo>
                  <a:pt x="2683542" y="1685821"/>
                </a:lnTo>
                <a:lnTo>
                  <a:pt x="2693748" y="1640955"/>
                </a:lnTo>
                <a:lnTo>
                  <a:pt x="2702458" y="1595545"/>
                </a:lnTo>
                <a:lnTo>
                  <a:pt x="2709646" y="1549620"/>
                </a:lnTo>
                <a:lnTo>
                  <a:pt x="2715284" y="1503205"/>
                </a:lnTo>
                <a:lnTo>
                  <a:pt x="2719344" y="1456329"/>
                </a:lnTo>
                <a:lnTo>
                  <a:pt x="2721801" y="1409018"/>
                </a:lnTo>
                <a:lnTo>
                  <a:pt x="2722626" y="1361300"/>
                </a:lnTo>
                <a:lnTo>
                  <a:pt x="2721801" y="1313582"/>
                </a:lnTo>
                <a:lnTo>
                  <a:pt x="2719344" y="1266272"/>
                </a:lnTo>
                <a:lnTo>
                  <a:pt x="2715284" y="1219397"/>
                </a:lnTo>
                <a:lnTo>
                  <a:pt x="2709646" y="1172983"/>
                </a:lnTo>
                <a:lnTo>
                  <a:pt x="2702458" y="1127058"/>
                </a:lnTo>
                <a:lnTo>
                  <a:pt x="2693748" y="1081649"/>
                </a:lnTo>
                <a:lnTo>
                  <a:pt x="2683542" y="1036784"/>
                </a:lnTo>
                <a:lnTo>
                  <a:pt x="2671868" y="992489"/>
                </a:lnTo>
                <a:lnTo>
                  <a:pt x="2658753" y="948792"/>
                </a:lnTo>
                <a:lnTo>
                  <a:pt x="2644224" y="905719"/>
                </a:lnTo>
                <a:lnTo>
                  <a:pt x="2628309" y="863299"/>
                </a:lnTo>
                <a:lnTo>
                  <a:pt x="2611033" y="821558"/>
                </a:lnTo>
                <a:lnTo>
                  <a:pt x="2592426" y="780524"/>
                </a:lnTo>
                <a:lnTo>
                  <a:pt x="2572514" y="740224"/>
                </a:lnTo>
                <a:lnTo>
                  <a:pt x="2551323" y="700684"/>
                </a:lnTo>
                <a:lnTo>
                  <a:pt x="2528882" y="661933"/>
                </a:lnTo>
                <a:lnTo>
                  <a:pt x="2505218" y="623997"/>
                </a:lnTo>
                <a:lnTo>
                  <a:pt x="2480357" y="586904"/>
                </a:lnTo>
                <a:lnTo>
                  <a:pt x="2454328" y="550680"/>
                </a:lnTo>
                <a:lnTo>
                  <a:pt x="2427156" y="515353"/>
                </a:lnTo>
                <a:lnTo>
                  <a:pt x="2398870" y="480951"/>
                </a:lnTo>
                <a:lnTo>
                  <a:pt x="2369496" y="447500"/>
                </a:lnTo>
                <a:lnTo>
                  <a:pt x="2339063" y="415028"/>
                </a:lnTo>
                <a:lnTo>
                  <a:pt x="2307596" y="383561"/>
                </a:lnTo>
                <a:lnTo>
                  <a:pt x="2275123" y="353127"/>
                </a:lnTo>
                <a:lnTo>
                  <a:pt x="2241672" y="323754"/>
                </a:lnTo>
                <a:lnTo>
                  <a:pt x="2207269" y="295468"/>
                </a:lnTo>
                <a:lnTo>
                  <a:pt x="2171942" y="268297"/>
                </a:lnTo>
                <a:lnTo>
                  <a:pt x="2135718" y="242267"/>
                </a:lnTo>
                <a:lnTo>
                  <a:pt x="2098625" y="217406"/>
                </a:lnTo>
                <a:lnTo>
                  <a:pt x="2060688" y="193742"/>
                </a:lnTo>
                <a:lnTo>
                  <a:pt x="2021937" y="171301"/>
                </a:lnTo>
                <a:lnTo>
                  <a:pt x="1982397" y="150111"/>
                </a:lnTo>
                <a:lnTo>
                  <a:pt x="1942096" y="130199"/>
                </a:lnTo>
                <a:lnTo>
                  <a:pt x="1901061" y="111591"/>
                </a:lnTo>
                <a:lnTo>
                  <a:pt x="1859320" y="94316"/>
                </a:lnTo>
                <a:lnTo>
                  <a:pt x="1816899" y="78401"/>
                </a:lnTo>
                <a:lnTo>
                  <a:pt x="1773827" y="63872"/>
                </a:lnTo>
                <a:lnTo>
                  <a:pt x="1730129" y="50757"/>
                </a:lnTo>
                <a:lnTo>
                  <a:pt x="1685833" y="39083"/>
                </a:lnTo>
                <a:lnTo>
                  <a:pt x="1640967" y="28877"/>
                </a:lnTo>
                <a:lnTo>
                  <a:pt x="1595558" y="20167"/>
                </a:lnTo>
                <a:lnTo>
                  <a:pt x="1549632" y="12979"/>
                </a:lnTo>
                <a:lnTo>
                  <a:pt x="1503218" y="7341"/>
                </a:lnTo>
                <a:lnTo>
                  <a:pt x="1456342" y="3281"/>
                </a:lnTo>
                <a:lnTo>
                  <a:pt x="1409031" y="824"/>
                </a:lnTo>
                <a:lnTo>
                  <a:pt x="1361313" y="0"/>
                </a:lnTo>
                <a:lnTo>
                  <a:pt x="1313594" y="824"/>
                </a:lnTo>
                <a:lnTo>
                  <a:pt x="1266283" y="3281"/>
                </a:lnTo>
                <a:lnTo>
                  <a:pt x="1219407" y="7341"/>
                </a:lnTo>
                <a:lnTo>
                  <a:pt x="1172993" y="12979"/>
                </a:lnTo>
                <a:lnTo>
                  <a:pt x="1127067" y="20167"/>
                </a:lnTo>
                <a:lnTo>
                  <a:pt x="1081658" y="28877"/>
                </a:lnTo>
                <a:lnTo>
                  <a:pt x="1036792" y="39083"/>
                </a:lnTo>
                <a:lnTo>
                  <a:pt x="992496" y="50757"/>
                </a:lnTo>
                <a:lnTo>
                  <a:pt x="948798" y="63872"/>
                </a:lnTo>
                <a:lnTo>
                  <a:pt x="905726" y="78401"/>
                </a:lnTo>
                <a:lnTo>
                  <a:pt x="863305" y="94316"/>
                </a:lnTo>
                <a:lnTo>
                  <a:pt x="821564" y="111591"/>
                </a:lnTo>
                <a:lnTo>
                  <a:pt x="780529" y="130199"/>
                </a:lnTo>
                <a:lnTo>
                  <a:pt x="740228" y="150111"/>
                </a:lnTo>
                <a:lnTo>
                  <a:pt x="700688" y="171301"/>
                </a:lnTo>
                <a:lnTo>
                  <a:pt x="661937" y="193742"/>
                </a:lnTo>
                <a:lnTo>
                  <a:pt x="624000" y="217406"/>
                </a:lnTo>
                <a:lnTo>
                  <a:pt x="586907" y="242267"/>
                </a:lnTo>
                <a:lnTo>
                  <a:pt x="550683" y="268297"/>
                </a:lnTo>
                <a:lnTo>
                  <a:pt x="515356" y="295468"/>
                </a:lnTo>
                <a:lnTo>
                  <a:pt x="480953" y="323754"/>
                </a:lnTo>
                <a:lnTo>
                  <a:pt x="447502" y="353127"/>
                </a:lnTo>
                <a:lnTo>
                  <a:pt x="415029" y="383561"/>
                </a:lnTo>
                <a:lnTo>
                  <a:pt x="383562" y="415028"/>
                </a:lnTo>
                <a:lnTo>
                  <a:pt x="353129" y="447500"/>
                </a:lnTo>
                <a:lnTo>
                  <a:pt x="323755" y="480951"/>
                </a:lnTo>
                <a:lnTo>
                  <a:pt x="295469" y="515353"/>
                </a:lnTo>
                <a:lnTo>
                  <a:pt x="268297" y="550680"/>
                </a:lnTo>
                <a:lnTo>
                  <a:pt x="242268" y="586904"/>
                </a:lnTo>
                <a:lnTo>
                  <a:pt x="217407" y="623997"/>
                </a:lnTo>
                <a:lnTo>
                  <a:pt x="193743" y="661933"/>
                </a:lnTo>
                <a:lnTo>
                  <a:pt x="171302" y="700684"/>
                </a:lnTo>
                <a:lnTo>
                  <a:pt x="150111" y="740224"/>
                </a:lnTo>
                <a:lnTo>
                  <a:pt x="130199" y="780524"/>
                </a:lnTo>
                <a:lnTo>
                  <a:pt x="111592" y="821558"/>
                </a:lnTo>
                <a:lnTo>
                  <a:pt x="94316" y="863299"/>
                </a:lnTo>
                <a:lnTo>
                  <a:pt x="78401" y="905719"/>
                </a:lnTo>
                <a:lnTo>
                  <a:pt x="63872" y="948792"/>
                </a:lnTo>
                <a:lnTo>
                  <a:pt x="50757" y="992489"/>
                </a:lnTo>
                <a:lnTo>
                  <a:pt x="39083" y="1036784"/>
                </a:lnTo>
                <a:lnTo>
                  <a:pt x="28877" y="1081649"/>
                </a:lnTo>
                <a:lnTo>
                  <a:pt x="20167" y="1127058"/>
                </a:lnTo>
                <a:lnTo>
                  <a:pt x="12979" y="1172983"/>
                </a:lnTo>
                <a:lnTo>
                  <a:pt x="7341" y="1219397"/>
                </a:lnTo>
                <a:lnTo>
                  <a:pt x="3281" y="1266272"/>
                </a:lnTo>
                <a:lnTo>
                  <a:pt x="824" y="1313582"/>
                </a:lnTo>
                <a:lnTo>
                  <a:pt x="0" y="1361300"/>
                </a:lnTo>
                <a:lnTo>
                  <a:pt x="824" y="1409018"/>
                </a:lnTo>
                <a:lnTo>
                  <a:pt x="3281" y="1456329"/>
                </a:lnTo>
                <a:lnTo>
                  <a:pt x="7341" y="1503205"/>
                </a:lnTo>
                <a:lnTo>
                  <a:pt x="12979" y="1549620"/>
                </a:lnTo>
                <a:lnTo>
                  <a:pt x="20167" y="1595545"/>
                </a:lnTo>
                <a:lnTo>
                  <a:pt x="28877" y="1640955"/>
                </a:lnTo>
                <a:lnTo>
                  <a:pt x="39083" y="1685821"/>
                </a:lnTo>
                <a:lnTo>
                  <a:pt x="50757" y="1730116"/>
                </a:lnTo>
                <a:lnTo>
                  <a:pt x="63872" y="1773814"/>
                </a:lnTo>
                <a:lnTo>
                  <a:pt x="78401" y="1816887"/>
                </a:lnTo>
                <a:lnTo>
                  <a:pt x="94316" y="1859307"/>
                </a:lnTo>
                <a:lnTo>
                  <a:pt x="111592" y="1901049"/>
                </a:lnTo>
                <a:lnTo>
                  <a:pt x="130199" y="1942083"/>
                </a:lnTo>
                <a:lnTo>
                  <a:pt x="150111" y="1982384"/>
                </a:lnTo>
                <a:lnTo>
                  <a:pt x="171302" y="2021924"/>
                </a:lnTo>
                <a:lnTo>
                  <a:pt x="193743" y="2060676"/>
                </a:lnTo>
                <a:lnTo>
                  <a:pt x="217407" y="2098612"/>
                </a:lnTo>
                <a:lnTo>
                  <a:pt x="242268" y="2135706"/>
                </a:lnTo>
                <a:lnTo>
                  <a:pt x="268297" y="2171930"/>
                </a:lnTo>
                <a:lnTo>
                  <a:pt x="295469" y="2207256"/>
                </a:lnTo>
                <a:lnTo>
                  <a:pt x="323755" y="2241659"/>
                </a:lnTo>
                <a:lnTo>
                  <a:pt x="353129" y="2275110"/>
                </a:lnTo>
                <a:lnTo>
                  <a:pt x="383562" y="2307583"/>
                </a:lnTo>
                <a:lnTo>
                  <a:pt x="415029" y="2339050"/>
                </a:lnTo>
                <a:lnTo>
                  <a:pt x="447502" y="2369484"/>
                </a:lnTo>
                <a:lnTo>
                  <a:pt x="480953" y="2398857"/>
                </a:lnTo>
                <a:lnTo>
                  <a:pt x="515356" y="2427143"/>
                </a:lnTo>
                <a:lnTo>
                  <a:pt x="550683" y="2454315"/>
                </a:lnTo>
                <a:lnTo>
                  <a:pt x="586907" y="2480345"/>
                </a:lnTo>
                <a:lnTo>
                  <a:pt x="624000" y="2505205"/>
                </a:lnTo>
                <a:lnTo>
                  <a:pt x="661937" y="2528870"/>
                </a:lnTo>
                <a:lnTo>
                  <a:pt x="700688" y="2551311"/>
                </a:lnTo>
                <a:lnTo>
                  <a:pt x="740228" y="2572501"/>
                </a:lnTo>
                <a:lnTo>
                  <a:pt x="780529" y="2592413"/>
                </a:lnTo>
                <a:lnTo>
                  <a:pt x="821564" y="2611021"/>
                </a:lnTo>
                <a:lnTo>
                  <a:pt x="863305" y="2628296"/>
                </a:lnTo>
                <a:lnTo>
                  <a:pt x="905726" y="2644212"/>
                </a:lnTo>
                <a:lnTo>
                  <a:pt x="948798" y="2658741"/>
                </a:lnTo>
                <a:lnTo>
                  <a:pt x="992496" y="2671856"/>
                </a:lnTo>
                <a:lnTo>
                  <a:pt x="1036792" y="2683530"/>
                </a:lnTo>
                <a:lnTo>
                  <a:pt x="1081658" y="2693735"/>
                </a:lnTo>
                <a:lnTo>
                  <a:pt x="1127067" y="2702446"/>
                </a:lnTo>
                <a:lnTo>
                  <a:pt x="1172993" y="2709633"/>
                </a:lnTo>
                <a:lnTo>
                  <a:pt x="1219407" y="2715271"/>
                </a:lnTo>
                <a:lnTo>
                  <a:pt x="1266283" y="2719332"/>
                </a:lnTo>
                <a:lnTo>
                  <a:pt x="1313594" y="2721788"/>
                </a:lnTo>
                <a:lnTo>
                  <a:pt x="1361313" y="2722613"/>
                </a:lnTo>
                <a:close/>
              </a:path>
            </a:pathLst>
          </a:custGeom>
          <a:ln w="10121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object 14">
            <a:extLst>
              <a:ext uri="{FF2B5EF4-FFF2-40B4-BE49-F238E27FC236}">
                <a16:creationId xmlns:a16="http://schemas.microsoft.com/office/drawing/2014/main" id="{84A8A236-029E-71A2-5453-3FD041FDFE02}"/>
              </a:ext>
            </a:extLst>
          </p:cNvPr>
          <p:cNvSpPr>
            <a:spLocks noChangeAspect="1"/>
          </p:cNvSpPr>
          <p:nvPr/>
        </p:nvSpPr>
        <p:spPr>
          <a:xfrm>
            <a:off x="7382527" y="414653"/>
            <a:ext cx="2103723" cy="2103723"/>
          </a:xfrm>
          <a:custGeom>
            <a:avLst/>
            <a:gdLst/>
            <a:ahLst/>
            <a:cxnLst/>
            <a:rect l="l" t="t" r="r" b="b"/>
            <a:pathLst>
              <a:path w="2621915" h="2621915">
                <a:moveTo>
                  <a:pt x="1310843" y="2621686"/>
                </a:moveTo>
                <a:lnTo>
                  <a:pt x="1358825" y="2620820"/>
                </a:lnTo>
                <a:lnTo>
                  <a:pt x="1406379" y="2618241"/>
                </a:lnTo>
                <a:lnTo>
                  <a:pt x="1453473" y="2613980"/>
                </a:lnTo>
                <a:lnTo>
                  <a:pt x="1500079" y="2608065"/>
                </a:lnTo>
                <a:lnTo>
                  <a:pt x="1546165" y="2600528"/>
                </a:lnTo>
                <a:lnTo>
                  <a:pt x="1591704" y="2591398"/>
                </a:lnTo>
                <a:lnTo>
                  <a:pt x="1636663" y="2580704"/>
                </a:lnTo>
                <a:lnTo>
                  <a:pt x="1681015" y="2568477"/>
                </a:lnTo>
                <a:lnTo>
                  <a:pt x="1724729" y="2554747"/>
                </a:lnTo>
                <a:lnTo>
                  <a:pt x="1767774" y="2539542"/>
                </a:lnTo>
                <a:lnTo>
                  <a:pt x="1810122" y="2522894"/>
                </a:lnTo>
                <a:lnTo>
                  <a:pt x="1851742" y="2504832"/>
                </a:lnTo>
                <a:lnTo>
                  <a:pt x="1892605" y="2485385"/>
                </a:lnTo>
                <a:lnTo>
                  <a:pt x="1932681" y="2464584"/>
                </a:lnTo>
                <a:lnTo>
                  <a:pt x="1971939" y="2442459"/>
                </a:lnTo>
                <a:lnTo>
                  <a:pt x="2010350" y="2419039"/>
                </a:lnTo>
                <a:lnTo>
                  <a:pt x="2047885" y="2394354"/>
                </a:lnTo>
                <a:lnTo>
                  <a:pt x="2084512" y="2368434"/>
                </a:lnTo>
                <a:lnTo>
                  <a:pt x="2120204" y="2341309"/>
                </a:lnTo>
                <a:lnTo>
                  <a:pt x="2154929" y="2313009"/>
                </a:lnTo>
                <a:lnTo>
                  <a:pt x="2188657" y="2283563"/>
                </a:lnTo>
                <a:lnTo>
                  <a:pt x="2221360" y="2253002"/>
                </a:lnTo>
                <a:lnTo>
                  <a:pt x="2253007" y="2221355"/>
                </a:lnTo>
                <a:lnTo>
                  <a:pt x="2283568" y="2188652"/>
                </a:lnTo>
                <a:lnTo>
                  <a:pt x="2313013" y="2154923"/>
                </a:lnTo>
                <a:lnTo>
                  <a:pt x="2341313" y="2120198"/>
                </a:lnTo>
                <a:lnTo>
                  <a:pt x="2368438" y="2084507"/>
                </a:lnTo>
                <a:lnTo>
                  <a:pt x="2394357" y="2047879"/>
                </a:lnTo>
                <a:lnTo>
                  <a:pt x="2419042" y="2010345"/>
                </a:lnTo>
                <a:lnTo>
                  <a:pt x="2442462" y="1971933"/>
                </a:lnTo>
                <a:lnTo>
                  <a:pt x="2464587" y="1932675"/>
                </a:lnTo>
                <a:lnTo>
                  <a:pt x="2485387" y="1892599"/>
                </a:lnTo>
                <a:lnTo>
                  <a:pt x="2504834" y="1851737"/>
                </a:lnTo>
                <a:lnTo>
                  <a:pt x="2522896" y="1810117"/>
                </a:lnTo>
                <a:lnTo>
                  <a:pt x="2539544" y="1767769"/>
                </a:lnTo>
                <a:lnTo>
                  <a:pt x="2554748" y="1724724"/>
                </a:lnTo>
                <a:lnTo>
                  <a:pt x="2568478" y="1681010"/>
                </a:lnTo>
                <a:lnTo>
                  <a:pt x="2580705" y="1636659"/>
                </a:lnTo>
                <a:lnTo>
                  <a:pt x="2591398" y="1591700"/>
                </a:lnTo>
                <a:lnTo>
                  <a:pt x="2600529" y="1546162"/>
                </a:lnTo>
                <a:lnTo>
                  <a:pt x="2608066" y="1500076"/>
                </a:lnTo>
                <a:lnTo>
                  <a:pt x="2613980" y="1453471"/>
                </a:lnTo>
                <a:lnTo>
                  <a:pt x="2618241" y="1406377"/>
                </a:lnTo>
                <a:lnTo>
                  <a:pt x="2620820" y="1358824"/>
                </a:lnTo>
                <a:lnTo>
                  <a:pt x="2621686" y="1310843"/>
                </a:lnTo>
                <a:lnTo>
                  <a:pt x="2620820" y="1262860"/>
                </a:lnTo>
                <a:lnTo>
                  <a:pt x="2618241" y="1215307"/>
                </a:lnTo>
                <a:lnTo>
                  <a:pt x="2613980" y="1168212"/>
                </a:lnTo>
                <a:lnTo>
                  <a:pt x="2608066" y="1121607"/>
                </a:lnTo>
                <a:lnTo>
                  <a:pt x="2600529" y="1075520"/>
                </a:lnTo>
                <a:lnTo>
                  <a:pt x="2591398" y="1029982"/>
                </a:lnTo>
                <a:lnTo>
                  <a:pt x="2580705" y="985022"/>
                </a:lnTo>
                <a:lnTo>
                  <a:pt x="2568478" y="940670"/>
                </a:lnTo>
                <a:lnTo>
                  <a:pt x="2554748" y="896957"/>
                </a:lnTo>
                <a:lnTo>
                  <a:pt x="2539544" y="853911"/>
                </a:lnTo>
                <a:lnTo>
                  <a:pt x="2522896" y="811563"/>
                </a:lnTo>
                <a:lnTo>
                  <a:pt x="2504834" y="769943"/>
                </a:lnTo>
                <a:lnTo>
                  <a:pt x="2485387" y="729080"/>
                </a:lnTo>
                <a:lnTo>
                  <a:pt x="2464587" y="689005"/>
                </a:lnTo>
                <a:lnTo>
                  <a:pt x="2442462" y="649747"/>
                </a:lnTo>
                <a:lnTo>
                  <a:pt x="2419042" y="611335"/>
                </a:lnTo>
                <a:lnTo>
                  <a:pt x="2394357" y="573801"/>
                </a:lnTo>
                <a:lnTo>
                  <a:pt x="2368438" y="537173"/>
                </a:lnTo>
                <a:lnTo>
                  <a:pt x="2341313" y="501482"/>
                </a:lnTo>
                <a:lnTo>
                  <a:pt x="2313013" y="466757"/>
                </a:lnTo>
                <a:lnTo>
                  <a:pt x="2283568" y="433028"/>
                </a:lnTo>
                <a:lnTo>
                  <a:pt x="2253007" y="400325"/>
                </a:lnTo>
                <a:lnTo>
                  <a:pt x="2221360" y="368679"/>
                </a:lnTo>
                <a:lnTo>
                  <a:pt x="2188657" y="338118"/>
                </a:lnTo>
                <a:lnTo>
                  <a:pt x="2154929" y="308672"/>
                </a:lnTo>
                <a:lnTo>
                  <a:pt x="2120204" y="280372"/>
                </a:lnTo>
                <a:lnTo>
                  <a:pt x="2084512" y="253248"/>
                </a:lnTo>
                <a:lnTo>
                  <a:pt x="2047885" y="227328"/>
                </a:lnTo>
                <a:lnTo>
                  <a:pt x="2010350" y="202644"/>
                </a:lnTo>
                <a:lnTo>
                  <a:pt x="1971939" y="179224"/>
                </a:lnTo>
                <a:lnTo>
                  <a:pt x="1932681" y="157099"/>
                </a:lnTo>
                <a:lnTo>
                  <a:pt x="1892605" y="136298"/>
                </a:lnTo>
                <a:lnTo>
                  <a:pt x="1851742" y="116852"/>
                </a:lnTo>
                <a:lnTo>
                  <a:pt x="1810122" y="98790"/>
                </a:lnTo>
                <a:lnTo>
                  <a:pt x="1767774" y="82142"/>
                </a:lnTo>
                <a:lnTo>
                  <a:pt x="1724729" y="66938"/>
                </a:lnTo>
                <a:lnTo>
                  <a:pt x="1681015" y="53207"/>
                </a:lnTo>
                <a:lnTo>
                  <a:pt x="1636663" y="40980"/>
                </a:lnTo>
                <a:lnTo>
                  <a:pt x="1591704" y="30287"/>
                </a:lnTo>
                <a:lnTo>
                  <a:pt x="1546165" y="21157"/>
                </a:lnTo>
                <a:lnTo>
                  <a:pt x="1500079" y="13620"/>
                </a:lnTo>
                <a:lnTo>
                  <a:pt x="1453473" y="7706"/>
                </a:lnTo>
                <a:lnTo>
                  <a:pt x="1406379" y="3444"/>
                </a:lnTo>
                <a:lnTo>
                  <a:pt x="1358825" y="866"/>
                </a:lnTo>
                <a:lnTo>
                  <a:pt x="1310843" y="0"/>
                </a:lnTo>
                <a:lnTo>
                  <a:pt x="1262860" y="866"/>
                </a:lnTo>
                <a:lnTo>
                  <a:pt x="1215307" y="3444"/>
                </a:lnTo>
                <a:lnTo>
                  <a:pt x="1168212" y="7706"/>
                </a:lnTo>
                <a:lnTo>
                  <a:pt x="1121607" y="13620"/>
                </a:lnTo>
                <a:lnTo>
                  <a:pt x="1075520" y="21157"/>
                </a:lnTo>
                <a:lnTo>
                  <a:pt x="1029982" y="30287"/>
                </a:lnTo>
                <a:lnTo>
                  <a:pt x="985022" y="40980"/>
                </a:lnTo>
                <a:lnTo>
                  <a:pt x="940670" y="53207"/>
                </a:lnTo>
                <a:lnTo>
                  <a:pt x="896957" y="66938"/>
                </a:lnTo>
                <a:lnTo>
                  <a:pt x="853911" y="82142"/>
                </a:lnTo>
                <a:lnTo>
                  <a:pt x="811563" y="98790"/>
                </a:lnTo>
                <a:lnTo>
                  <a:pt x="769943" y="116852"/>
                </a:lnTo>
                <a:lnTo>
                  <a:pt x="729080" y="136298"/>
                </a:lnTo>
                <a:lnTo>
                  <a:pt x="689005" y="157099"/>
                </a:lnTo>
                <a:lnTo>
                  <a:pt x="649747" y="179224"/>
                </a:lnTo>
                <a:lnTo>
                  <a:pt x="611335" y="202644"/>
                </a:lnTo>
                <a:lnTo>
                  <a:pt x="573801" y="227328"/>
                </a:lnTo>
                <a:lnTo>
                  <a:pt x="537173" y="253248"/>
                </a:lnTo>
                <a:lnTo>
                  <a:pt x="501482" y="280372"/>
                </a:lnTo>
                <a:lnTo>
                  <a:pt x="466757" y="308672"/>
                </a:lnTo>
                <a:lnTo>
                  <a:pt x="433028" y="338118"/>
                </a:lnTo>
                <a:lnTo>
                  <a:pt x="400325" y="368679"/>
                </a:lnTo>
                <a:lnTo>
                  <a:pt x="368679" y="400325"/>
                </a:lnTo>
                <a:lnTo>
                  <a:pt x="338118" y="433028"/>
                </a:lnTo>
                <a:lnTo>
                  <a:pt x="308672" y="466757"/>
                </a:lnTo>
                <a:lnTo>
                  <a:pt x="280372" y="501482"/>
                </a:lnTo>
                <a:lnTo>
                  <a:pt x="253248" y="537173"/>
                </a:lnTo>
                <a:lnTo>
                  <a:pt x="227328" y="573801"/>
                </a:lnTo>
                <a:lnTo>
                  <a:pt x="202644" y="611335"/>
                </a:lnTo>
                <a:lnTo>
                  <a:pt x="179224" y="649747"/>
                </a:lnTo>
                <a:lnTo>
                  <a:pt x="157099" y="689005"/>
                </a:lnTo>
                <a:lnTo>
                  <a:pt x="136298" y="729080"/>
                </a:lnTo>
                <a:lnTo>
                  <a:pt x="116852" y="769943"/>
                </a:lnTo>
                <a:lnTo>
                  <a:pt x="98790" y="811563"/>
                </a:lnTo>
                <a:lnTo>
                  <a:pt x="82142" y="853911"/>
                </a:lnTo>
                <a:lnTo>
                  <a:pt x="66938" y="896957"/>
                </a:lnTo>
                <a:lnTo>
                  <a:pt x="53207" y="940670"/>
                </a:lnTo>
                <a:lnTo>
                  <a:pt x="40980" y="985022"/>
                </a:lnTo>
                <a:lnTo>
                  <a:pt x="30287" y="1029982"/>
                </a:lnTo>
                <a:lnTo>
                  <a:pt x="21157" y="1075520"/>
                </a:lnTo>
                <a:lnTo>
                  <a:pt x="13620" y="1121607"/>
                </a:lnTo>
                <a:lnTo>
                  <a:pt x="7706" y="1168212"/>
                </a:lnTo>
                <a:lnTo>
                  <a:pt x="3444" y="1215307"/>
                </a:lnTo>
                <a:lnTo>
                  <a:pt x="866" y="1262860"/>
                </a:lnTo>
                <a:lnTo>
                  <a:pt x="0" y="1310843"/>
                </a:lnTo>
                <a:lnTo>
                  <a:pt x="866" y="1358824"/>
                </a:lnTo>
                <a:lnTo>
                  <a:pt x="3444" y="1406377"/>
                </a:lnTo>
                <a:lnTo>
                  <a:pt x="7706" y="1453471"/>
                </a:lnTo>
                <a:lnTo>
                  <a:pt x="13620" y="1500076"/>
                </a:lnTo>
                <a:lnTo>
                  <a:pt x="21157" y="1546162"/>
                </a:lnTo>
                <a:lnTo>
                  <a:pt x="30287" y="1591700"/>
                </a:lnTo>
                <a:lnTo>
                  <a:pt x="40980" y="1636659"/>
                </a:lnTo>
                <a:lnTo>
                  <a:pt x="53207" y="1681010"/>
                </a:lnTo>
                <a:lnTo>
                  <a:pt x="66938" y="1724724"/>
                </a:lnTo>
                <a:lnTo>
                  <a:pt x="82142" y="1767769"/>
                </a:lnTo>
                <a:lnTo>
                  <a:pt x="98790" y="1810117"/>
                </a:lnTo>
                <a:lnTo>
                  <a:pt x="116852" y="1851737"/>
                </a:lnTo>
                <a:lnTo>
                  <a:pt x="136298" y="1892599"/>
                </a:lnTo>
                <a:lnTo>
                  <a:pt x="157099" y="1932675"/>
                </a:lnTo>
                <a:lnTo>
                  <a:pt x="179224" y="1971933"/>
                </a:lnTo>
                <a:lnTo>
                  <a:pt x="202644" y="2010345"/>
                </a:lnTo>
                <a:lnTo>
                  <a:pt x="227328" y="2047879"/>
                </a:lnTo>
                <a:lnTo>
                  <a:pt x="253248" y="2084507"/>
                </a:lnTo>
                <a:lnTo>
                  <a:pt x="280372" y="2120198"/>
                </a:lnTo>
                <a:lnTo>
                  <a:pt x="308672" y="2154923"/>
                </a:lnTo>
                <a:lnTo>
                  <a:pt x="338118" y="2188652"/>
                </a:lnTo>
                <a:lnTo>
                  <a:pt x="368679" y="2221355"/>
                </a:lnTo>
                <a:lnTo>
                  <a:pt x="400325" y="2253002"/>
                </a:lnTo>
                <a:lnTo>
                  <a:pt x="433028" y="2283563"/>
                </a:lnTo>
                <a:lnTo>
                  <a:pt x="466757" y="2313009"/>
                </a:lnTo>
                <a:lnTo>
                  <a:pt x="501482" y="2341309"/>
                </a:lnTo>
                <a:lnTo>
                  <a:pt x="537173" y="2368434"/>
                </a:lnTo>
                <a:lnTo>
                  <a:pt x="573801" y="2394354"/>
                </a:lnTo>
                <a:lnTo>
                  <a:pt x="611335" y="2419039"/>
                </a:lnTo>
                <a:lnTo>
                  <a:pt x="649747" y="2442459"/>
                </a:lnTo>
                <a:lnTo>
                  <a:pt x="689005" y="2464584"/>
                </a:lnTo>
                <a:lnTo>
                  <a:pt x="729080" y="2485385"/>
                </a:lnTo>
                <a:lnTo>
                  <a:pt x="769943" y="2504832"/>
                </a:lnTo>
                <a:lnTo>
                  <a:pt x="811563" y="2522894"/>
                </a:lnTo>
                <a:lnTo>
                  <a:pt x="853911" y="2539542"/>
                </a:lnTo>
                <a:lnTo>
                  <a:pt x="896957" y="2554747"/>
                </a:lnTo>
                <a:lnTo>
                  <a:pt x="940670" y="2568477"/>
                </a:lnTo>
                <a:lnTo>
                  <a:pt x="985022" y="2580704"/>
                </a:lnTo>
                <a:lnTo>
                  <a:pt x="1029982" y="2591398"/>
                </a:lnTo>
                <a:lnTo>
                  <a:pt x="1075520" y="2600528"/>
                </a:lnTo>
                <a:lnTo>
                  <a:pt x="1121607" y="2608065"/>
                </a:lnTo>
                <a:lnTo>
                  <a:pt x="1168212" y="2613980"/>
                </a:lnTo>
                <a:lnTo>
                  <a:pt x="1215307" y="2618241"/>
                </a:lnTo>
                <a:lnTo>
                  <a:pt x="1262860" y="2620820"/>
                </a:lnTo>
                <a:lnTo>
                  <a:pt x="1310843" y="2621686"/>
                </a:lnTo>
                <a:close/>
              </a:path>
            </a:pathLst>
          </a:custGeom>
          <a:ln w="10121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object 29">
            <a:extLst>
              <a:ext uri="{FF2B5EF4-FFF2-40B4-BE49-F238E27FC236}">
                <a16:creationId xmlns:a16="http://schemas.microsoft.com/office/drawing/2014/main" id="{17DC605A-A123-676C-F9A5-3AAB0852D8AB}"/>
              </a:ext>
            </a:extLst>
          </p:cNvPr>
          <p:cNvSpPr txBox="1"/>
          <p:nvPr/>
        </p:nvSpPr>
        <p:spPr>
          <a:xfrm>
            <a:off x="7422516" y="443526"/>
            <a:ext cx="2023745" cy="1705146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9525" marR="0" lvl="0" indent="0" algn="ctr" defTabSz="914400" eaLnBrk="1" fontAlgn="auto" latinLnBrk="0" hangingPunct="1">
              <a:lnSpc>
                <a:spcPct val="100000"/>
              </a:lnSpc>
              <a:spcBef>
                <a:spcPts val="11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2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venir"/>
                <a:cs typeface="Avenir"/>
              </a:rPr>
              <a:t>83%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"/>
              <a:cs typeface="Avenir"/>
            </a:endParaRPr>
          </a:p>
          <a:p>
            <a:pPr marL="12700" marR="5080" lvl="0" indent="-14604" algn="ctr" defTabSz="914400" eaLnBrk="1" fontAlgn="auto" latinLnBrk="0" hangingPunct="1">
              <a:lnSpc>
                <a:spcPct val="102600"/>
              </a:lnSpc>
              <a:spcBef>
                <a:spcPts val="15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0" cap="none" spc="-3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"/>
                <a:cs typeface="Avenir-Book"/>
              </a:rPr>
              <a:t>Dei baristi concorda sul fatto che i prodotti non alcolici/a basso contenuto alcolico sono </a:t>
            </a:r>
            <a:r>
              <a:rPr kumimoji="0" lang="it-IT" sz="1200" b="1" i="0" u="none" strike="noStrike" kern="0" cap="none" spc="-3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"/>
                <a:cs typeface="Avenir-Book"/>
              </a:rPr>
              <a:t>versatili e adatti a diverse occasioni di cocktail durante la giornata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Heavy"/>
              <a:cs typeface="Avenir-Heavy"/>
            </a:endParaRPr>
          </a:p>
        </p:txBody>
      </p:sp>
      <p:sp>
        <p:nvSpPr>
          <p:cNvPr id="93" name="object 12">
            <a:extLst>
              <a:ext uri="{FF2B5EF4-FFF2-40B4-BE49-F238E27FC236}">
                <a16:creationId xmlns:a16="http://schemas.microsoft.com/office/drawing/2014/main" id="{14EC676F-86DF-457E-8A60-76F76486A51B}"/>
              </a:ext>
            </a:extLst>
          </p:cNvPr>
          <p:cNvSpPr>
            <a:spLocks noChangeAspect="1"/>
          </p:cNvSpPr>
          <p:nvPr/>
        </p:nvSpPr>
        <p:spPr>
          <a:xfrm>
            <a:off x="5158535" y="402143"/>
            <a:ext cx="2103723" cy="2103723"/>
          </a:xfrm>
          <a:custGeom>
            <a:avLst/>
            <a:gdLst/>
            <a:ahLst/>
            <a:cxnLst/>
            <a:rect l="l" t="t" r="r" b="b"/>
            <a:pathLst>
              <a:path w="2621915" h="2621915">
                <a:moveTo>
                  <a:pt x="1310843" y="0"/>
                </a:moveTo>
                <a:lnTo>
                  <a:pt x="1262860" y="866"/>
                </a:lnTo>
                <a:lnTo>
                  <a:pt x="1215307" y="3444"/>
                </a:lnTo>
                <a:lnTo>
                  <a:pt x="1168212" y="7706"/>
                </a:lnTo>
                <a:lnTo>
                  <a:pt x="1121607" y="13620"/>
                </a:lnTo>
                <a:lnTo>
                  <a:pt x="1075520" y="21157"/>
                </a:lnTo>
                <a:lnTo>
                  <a:pt x="1029982" y="30287"/>
                </a:lnTo>
                <a:lnTo>
                  <a:pt x="985022" y="40980"/>
                </a:lnTo>
                <a:lnTo>
                  <a:pt x="940670" y="53207"/>
                </a:lnTo>
                <a:lnTo>
                  <a:pt x="896957" y="66938"/>
                </a:lnTo>
                <a:lnTo>
                  <a:pt x="853911" y="82142"/>
                </a:lnTo>
                <a:lnTo>
                  <a:pt x="811563" y="98790"/>
                </a:lnTo>
                <a:lnTo>
                  <a:pt x="769943" y="116852"/>
                </a:lnTo>
                <a:lnTo>
                  <a:pt x="729080" y="136298"/>
                </a:lnTo>
                <a:lnTo>
                  <a:pt x="689005" y="157099"/>
                </a:lnTo>
                <a:lnTo>
                  <a:pt x="649747" y="179224"/>
                </a:lnTo>
                <a:lnTo>
                  <a:pt x="611335" y="202644"/>
                </a:lnTo>
                <a:lnTo>
                  <a:pt x="573801" y="227328"/>
                </a:lnTo>
                <a:lnTo>
                  <a:pt x="537173" y="253248"/>
                </a:lnTo>
                <a:lnTo>
                  <a:pt x="501482" y="280372"/>
                </a:lnTo>
                <a:lnTo>
                  <a:pt x="466757" y="308672"/>
                </a:lnTo>
                <a:lnTo>
                  <a:pt x="433028" y="338118"/>
                </a:lnTo>
                <a:lnTo>
                  <a:pt x="400325" y="368679"/>
                </a:lnTo>
                <a:lnTo>
                  <a:pt x="368679" y="400325"/>
                </a:lnTo>
                <a:lnTo>
                  <a:pt x="338118" y="433028"/>
                </a:lnTo>
                <a:lnTo>
                  <a:pt x="308672" y="466757"/>
                </a:lnTo>
                <a:lnTo>
                  <a:pt x="280372" y="501482"/>
                </a:lnTo>
                <a:lnTo>
                  <a:pt x="253248" y="537173"/>
                </a:lnTo>
                <a:lnTo>
                  <a:pt x="227328" y="573801"/>
                </a:lnTo>
                <a:lnTo>
                  <a:pt x="202644" y="611335"/>
                </a:lnTo>
                <a:lnTo>
                  <a:pt x="179224" y="649747"/>
                </a:lnTo>
                <a:lnTo>
                  <a:pt x="157099" y="689005"/>
                </a:lnTo>
                <a:lnTo>
                  <a:pt x="136298" y="729080"/>
                </a:lnTo>
                <a:lnTo>
                  <a:pt x="116852" y="769943"/>
                </a:lnTo>
                <a:lnTo>
                  <a:pt x="98790" y="811563"/>
                </a:lnTo>
                <a:lnTo>
                  <a:pt x="82142" y="853911"/>
                </a:lnTo>
                <a:lnTo>
                  <a:pt x="66938" y="896957"/>
                </a:lnTo>
                <a:lnTo>
                  <a:pt x="53207" y="940670"/>
                </a:lnTo>
                <a:lnTo>
                  <a:pt x="40980" y="985022"/>
                </a:lnTo>
                <a:lnTo>
                  <a:pt x="30287" y="1029982"/>
                </a:lnTo>
                <a:lnTo>
                  <a:pt x="21157" y="1075520"/>
                </a:lnTo>
                <a:lnTo>
                  <a:pt x="13620" y="1121607"/>
                </a:lnTo>
                <a:lnTo>
                  <a:pt x="7706" y="1168212"/>
                </a:lnTo>
                <a:lnTo>
                  <a:pt x="3444" y="1215307"/>
                </a:lnTo>
                <a:lnTo>
                  <a:pt x="866" y="1262860"/>
                </a:lnTo>
                <a:lnTo>
                  <a:pt x="0" y="1310843"/>
                </a:lnTo>
                <a:lnTo>
                  <a:pt x="866" y="1358824"/>
                </a:lnTo>
                <a:lnTo>
                  <a:pt x="3444" y="1406377"/>
                </a:lnTo>
                <a:lnTo>
                  <a:pt x="7706" y="1453471"/>
                </a:lnTo>
                <a:lnTo>
                  <a:pt x="13620" y="1500076"/>
                </a:lnTo>
                <a:lnTo>
                  <a:pt x="21157" y="1546162"/>
                </a:lnTo>
                <a:lnTo>
                  <a:pt x="30287" y="1591700"/>
                </a:lnTo>
                <a:lnTo>
                  <a:pt x="40980" y="1636659"/>
                </a:lnTo>
                <a:lnTo>
                  <a:pt x="53207" y="1681010"/>
                </a:lnTo>
                <a:lnTo>
                  <a:pt x="66938" y="1724724"/>
                </a:lnTo>
                <a:lnTo>
                  <a:pt x="82142" y="1767769"/>
                </a:lnTo>
                <a:lnTo>
                  <a:pt x="98790" y="1810117"/>
                </a:lnTo>
                <a:lnTo>
                  <a:pt x="116852" y="1851737"/>
                </a:lnTo>
                <a:lnTo>
                  <a:pt x="136298" y="1892599"/>
                </a:lnTo>
                <a:lnTo>
                  <a:pt x="157099" y="1932675"/>
                </a:lnTo>
                <a:lnTo>
                  <a:pt x="179224" y="1971933"/>
                </a:lnTo>
                <a:lnTo>
                  <a:pt x="202644" y="2010345"/>
                </a:lnTo>
                <a:lnTo>
                  <a:pt x="227328" y="2047879"/>
                </a:lnTo>
                <a:lnTo>
                  <a:pt x="253248" y="2084507"/>
                </a:lnTo>
                <a:lnTo>
                  <a:pt x="280372" y="2120198"/>
                </a:lnTo>
                <a:lnTo>
                  <a:pt x="308672" y="2154923"/>
                </a:lnTo>
                <a:lnTo>
                  <a:pt x="338118" y="2188652"/>
                </a:lnTo>
                <a:lnTo>
                  <a:pt x="368679" y="2221355"/>
                </a:lnTo>
                <a:lnTo>
                  <a:pt x="400325" y="2253002"/>
                </a:lnTo>
                <a:lnTo>
                  <a:pt x="433028" y="2283563"/>
                </a:lnTo>
                <a:lnTo>
                  <a:pt x="466757" y="2313009"/>
                </a:lnTo>
                <a:lnTo>
                  <a:pt x="501482" y="2341309"/>
                </a:lnTo>
                <a:lnTo>
                  <a:pt x="537173" y="2368434"/>
                </a:lnTo>
                <a:lnTo>
                  <a:pt x="573801" y="2394354"/>
                </a:lnTo>
                <a:lnTo>
                  <a:pt x="611335" y="2419039"/>
                </a:lnTo>
                <a:lnTo>
                  <a:pt x="649747" y="2442459"/>
                </a:lnTo>
                <a:lnTo>
                  <a:pt x="689005" y="2464584"/>
                </a:lnTo>
                <a:lnTo>
                  <a:pt x="729080" y="2485385"/>
                </a:lnTo>
                <a:lnTo>
                  <a:pt x="769943" y="2504832"/>
                </a:lnTo>
                <a:lnTo>
                  <a:pt x="811563" y="2522894"/>
                </a:lnTo>
                <a:lnTo>
                  <a:pt x="853911" y="2539542"/>
                </a:lnTo>
                <a:lnTo>
                  <a:pt x="896957" y="2554747"/>
                </a:lnTo>
                <a:lnTo>
                  <a:pt x="940670" y="2568477"/>
                </a:lnTo>
                <a:lnTo>
                  <a:pt x="985022" y="2580704"/>
                </a:lnTo>
                <a:lnTo>
                  <a:pt x="1029982" y="2591398"/>
                </a:lnTo>
                <a:lnTo>
                  <a:pt x="1075520" y="2600528"/>
                </a:lnTo>
                <a:lnTo>
                  <a:pt x="1121607" y="2608065"/>
                </a:lnTo>
                <a:lnTo>
                  <a:pt x="1168212" y="2613980"/>
                </a:lnTo>
                <a:lnTo>
                  <a:pt x="1215307" y="2618241"/>
                </a:lnTo>
                <a:lnTo>
                  <a:pt x="1262860" y="2620820"/>
                </a:lnTo>
                <a:lnTo>
                  <a:pt x="1310843" y="2621686"/>
                </a:lnTo>
                <a:lnTo>
                  <a:pt x="1358825" y="2620820"/>
                </a:lnTo>
                <a:lnTo>
                  <a:pt x="1406379" y="2618241"/>
                </a:lnTo>
                <a:lnTo>
                  <a:pt x="1453473" y="2613980"/>
                </a:lnTo>
                <a:lnTo>
                  <a:pt x="1500079" y="2608065"/>
                </a:lnTo>
                <a:lnTo>
                  <a:pt x="1546165" y="2600528"/>
                </a:lnTo>
                <a:lnTo>
                  <a:pt x="1591704" y="2591398"/>
                </a:lnTo>
                <a:lnTo>
                  <a:pt x="1636663" y="2580704"/>
                </a:lnTo>
                <a:lnTo>
                  <a:pt x="1681015" y="2568477"/>
                </a:lnTo>
                <a:lnTo>
                  <a:pt x="1724729" y="2554747"/>
                </a:lnTo>
                <a:lnTo>
                  <a:pt x="1767774" y="2539542"/>
                </a:lnTo>
                <a:lnTo>
                  <a:pt x="1810122" y="2522894"/>
                </a:lnTo>
                <a:lnTo>
                  <a:pt x="1851742" y="2504832"/>
                </a:lnTo>
                <a:lnTo>
                  <a:pt x="1892605" y="2485385"/>
                </a:lnTo>
                <a:lnTo>
                  <a:pt x="1932681" y="2464584"/>
                </a:lnTo>
                <a:lnTo>
                  <a:pt x="1971939" y="2442459"/>
                </a:lnTo>
                <a:lnTo>
                  <a:pt x="2010350" y="2419039"/>
                </a:lnTo>
                <a:lnTo>
                  <a:pt x="2047885" y="2394354"/>
                </a:lnTo>
                <a:lnTo>
                  <a:pt x="2084512" y="2368434"/>
                </a:lnTo>
                <a:lnTo>
                  <a:pt x="2120204" y="2341309"/>
                </a:lnTo>
                <a:lnTo>
                  <a:pt x="2154929" y="2313009"/>
                </a:lnTo>
                <a:lnTo>
                  <a:pt x="2188657" y="2283563"/>
                </a:lnTo>
                <a:lnTo>
                  <a:pt x="2221360" y="2253002"/>
                </a:lnTo>
                <a:lnTo>
                  <a:pt x="2253007" y="2221355"/>
                </a:lnTo>
                <a:lnTo>
                  <a:pt x="2283568" y="2188652"/>
                </a:lnTo>
                <a:lnTo>
                  <a:pt x="2313013" y="2154923"/>
                </a:lnTo>
                <a:lnTo>
                  <a:pt x="2341313" y="2120198"/>
                </a:lnTo>
                <a:lnTo>
                  <a:pt x="2368438" y="2084507"/>
                </a:lnTo>
                <a:lnTo>
                  <a:pt x="2394357" y="2047879"/>
                </a:lnTo>
                <a:lnTo>
                  <a:pt x="2419042" y="2010345"/>
                </a:lnTo>
                <a:lnTo>
                  <a:pt x="2442462" y="1971933"/>
                </a:lnTo>
                <a:lnTo>
                  <a:pt x="2464587" y="1932675"/>
                </a:lnTo>
                <a:lnTo>
                  <a:pt x="2485387" y="1892599"/>
                </a:lnTo>
                <a:lnTo>
                  <a:pt x="2504834" y="1851737"/>
                </a:lnTo>
                <a:lnTo>
                  <a:pt x="2522896" y="1810117"/>
                </a:lnTo>
                <a:lnTo>
                  <a:pt x="2539544" y="1767769"/>
                </a:lnTo>
                <a:lnTo>
                  <a:pt x="2554748" y="1724724"/>
                </a:lnTo>
                <a:lnTo>
                  <a:pt x="2568478" y="1681010"/>
                </a:lnTo>
                <a:lnTo>
                  <a:pt x="2580705" y="1636659"/>
                </a:lnTo>
                <a:lnTo>
                  <a:pt x="2591398" y="1591700"/>
                </a:lnTo>
                <a:lnTo>
                  <a:pt x="2600529" y="1546162"/>
                </a:lnTo>
                <a:lnTo>
                  <a:pt x="2608066" y="1500076"/>
                </a:lnTo>
                <a:lnTo>
                  <a:pt x="2613980" y="1453471"/>
                </a:lnTo>
                <a:lnTo>
                  <a:pt x="2618241" y="1406377"/>
                </a:lnTo>
                <a:lnTo>
                  <a:pt x="2620820" y="1358824"/>
                </a:lnTo>
                <a:lnTo>
                  <a:pt x="2621686" y="1310843"/>
                </a:lnTo>
                <a:lnTo>
                  <a:pt x="2620820" y="1262860"/>
                </a:lnTo>
                <a:lnTo>
                  <a:pt x="2618241" y="1215307"/>
                </a:lnTo>
                <a:lnTo>
                  <a:pt x="2613980" y="1168212"/>
                </a:lnTo>
                <a:lnTo>
                  <a:pt x="2608066" y="1121607"/>
                </a:lnTo>
                <a:lnTo>
                  <a:pt x="2600529" y="1075520"/>
                </a:lnTo>
                <a:lnTo>
                  <a:pt x="2591398" y="1029982"/>
                </a:lnTo>
                <a:lnTo>
                  <a:pt x="2580705" y="985022"/>
                </a:lnTo>
                <a:lnTo>
                  <a:pt x="2568478" y="940670"/>
                </a:lnTo>
                <a:lnTo>
                  <a:pt x="2554748" y="896957"/>
                </a:lnTo>
                <a:lnTo>
                  <a:pt x="2539544" y="853911"/>
                </a:lnTo>
                <a:lnTo>
                  <a:pt x="2522896" y="811563"/>
                </a:lnTo>
                <a:lnTo>
                  <a:pt x="2504834" y="769943"/>
                </a:lnTo>
                <a:lnTo>
                  <a:pt x="2485387" y="729080"/>
                </a:lnTo>
                <a:lnTo>
                  <a:pt x="2464587" y="689005"/>
                </a:lnTo>
                <a:lnTo>
                  <a:pt x="2442462" y="649747"/>
                </a:lnTo>
                <a:lnTo>
                  <a:pt x="2419042" y="611335"/>
                </a:lnTo>
                <a:lnTo>
                  <a:pt x="2394357" y="573801"/>
                </a:lnTo>
                <a:lnTo>
                  <a:pt x="2368438" y="537173"/>
                </a:lnTo>
                <a:lnTo>
                  <a:pt x="2341313" y="501482"/>
                </a:lnTo>
                <a:lnTo>
                  <a:pt x="2313013" y="466757"/>
                </a:lnTo>
                <a:lnTo>
                  <a:pt x="2283568" y="433028"/>
                </a:lnTo>
                <a:lnTo>
                  <a:pt x="2253007" y="400325"/>
                </a:lnTo>
                <a:lnTo>
                  <a:pt x="2221360" y="368679"/>
                </a:lnTo>
                <a:lnTo>
                  <a:pt x="2188657" y="338118"/>
                </a:lnTo>
                <a:lnTo>
                  <a:pt x="2154929" y="308672"/>
                </a:lnTo>
                <a:lnTo>
                  <a:pt x="2120204" y="280372"/>
                </a:lnTo>
                <a:lnTo>
                  <a:pt x="2084512" y="253248"/>
                </a:lnTo>
                <a:lnTo>
                  <a:pt x="2047885" y="227328"/>
                </a:lnTo>
                <a:lnTo>
                  <a:pt x="2010350" y="202644"/>
                </a:lnTo>
                <a:lnTo>
                  <a:pt x="1971939" y="179224"/>
                </a:lnTo>
                <a:lnTo>
                  <a:pt x="1932681" y="157099"/>
                </a:lnTo>
                <a:lnTo>
                  <a:pt x="1892605" y="136298"/>
                </a:lnTo>
                <a:lnTo>
                  <a:pt x="1851742" y="116852"/>
                </a:lnTo>
                <a:lnTo>
                  <a:pt x="1810122" y="98790"/>
                </a:lnTo>
                <a:lnTo>
                  <a:pt x="1767774" y="82142"/>
                </a:lnTo>
                <a:lnTo>
                  <a:pt x="1724729" y="66938"/>
                </a:lnTo>
                <a:lnTo>
                  <a:pt x="1681015" y="53207"/>
                </a:lnTo>
                <a:lnTo>
                  <a:pt x="1636663" y="40980"/>
                </a:lnTo>
                <a:lnTo>
                  <a:pt x="1591704" y="30287"/>
                </a:lnTo>
                <a:lnTo>
                  <a:pt x="1546165" y="21157"/>
                </a:lnTo>
                <a:lnTo>
                  <a:pt x="1500079" y="13620"/>
                </a:lnTo>
                <a:lnTo>
                  <a:pt x="1453473" y="7706"/>
                </a:lnTo>
                <a:lnTo>
                  <a:pt x="1406379" y="3444"/>
                </a:lnTo>
                <a:lnTo>
                  <a:pt x="1358825" y="866"/>
                </a:lnTo>
                <a:lnTo>
                  <a:pt x="1310843" y="0"/>
                </a:lnTo>
                <a:close/>
              </a:path>
            </a:pathLst>
          </a:custGeom>
          <a:solidFill>
            <a:srgbClr val="DCE8E8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" name="object 13">
            <a:extLst>
              <a:ext uri="{FF2B5EF4-FFF2-40B4-BE49-F238E27FC236}">
                <a16:creationId xmlns:a16="http://schemas.microsoft.com/office/drawing/2014/main" id="{805BA06C-1538-96F1-A775-BA5395C057F7}"/>
              </a:ext>
            </a:extLst>
          </p:cNvPr>
          <p:cNvSpPr>
            <a:spLocks noChangeAspect="1"/>
          </p:cNvSpPr>
          <p:nvPr/>
        </p:nvSpPr>
        <p:spPr>
          <a:xfrm>
            <a:off x="5118030" y="351680"/>
            <a:ext cx="2184733" cy="2184733"/>
          </a:xfrm>
          <a:custGeom>
            <a:avLst/>
            <a:gdLst/>
            <a:ahLst/>
            <a:cxnLst/>
            <a:rect l="l" t="t" r="r" b="b"/>
            <a:pathLst>
              <a:path w="2722879" h="2722879">
                <a:moveTo>
                  <a:pt x="1361313" y="2722613"/>
                </a:moveTo>
                <a:lnTo>
                  <a:pt x="1409031" y="2721788"/>
                </a:lnTo>
                <a:lnTo>
                  <a:pt x="1456342" y="2719332"/>
                </a:lnTo>
                <a:lnTo>
                  <a:pt x="1503218" y="2715271"/>
                </a:lnTo>
                <a:lnTo>
                  <a:pt x="1549632" y="2709633"/>
                </a:lnTo>
                <a:lnTo>
                  <a:pt x="1595558" y="2702446"/>
                </a:lnTo>
                <a:lnTo>
                  <a:pt x="1640967" y="2693735"/>
                </a:lnTo>
                <a:lnTo>
                  <a:pt x="1685833" y="2683530"/>
                </a:lnTo>
                <a:lnTo>
                  <a:pt x="1730129" y="2671856"/>
                </a:lnTo>
                <a:lnTo>
                  <a:pt x="1773827" y="2658741"/>
                </a:lnTo>
                <a:lnTo>
                  <a:pt x="1816899" y="2644212"/>
                </a:lnTo>
                <a:lnTo>
                  <a:pt x="1859320" y="2628296"/>
                </a:lnTo>
                <a:lnTo>
                  <a:pt x="1901061" y="2611021"/>
                </a:lnTo>
                <a:lnTo>
                  <a:pt x="1942096" y="2592413"/>
                </a:lnTo>
                <a:lnTo>
                  <a:pt x="1982397" y="2572501"/>
                </a:lnTo>
                <a:lnTo>
                  <a:pt x="2021937" y="2551311"/>
                </a:lnTo>
                <a:lnTo>
                  <a:pt x="2060688" y="2528870"/>
                </a:lnTo>
                <a:lnTo>
                  <a:pt x="2098625" y="2505205"/>
                </a:lnTo>
                <a:lnTo>
                  <a:pt x="2135718" y="2480345"/>
                </a:lnTo>
                <a:lnTo>
                  <a:pt x="2171942" y="2454315"/>
                </a:lnTo>
                <a:lnTo>
                  <a:pt x="2207269" y="2427143"/>
                </a:lnTo>
                <a:lnTo>
                  <a:pt x="2241672" y="2398857"/>
                </a:lnTo>
                <a:lnTo>
                  <a:pt x="2275123" y="2369484"/>
                </a:lnTo>
                <a:lnTo>
                  <a:pt x="2307596" y="2339050"/>
                </a:lnTo>
                <a:lnTo>
                  <a:pt x="2339063" y="2307583"/>
                </a:lnTo>
                <a:lnTo>
                  <a:pt x="2369496" y="2275110"/>
                </a:lnTo>
                <a:lnTo>
                  <a:pt x="2398870" y="2241659"/>
                </a:lnTo>
                <a:lnTo>
                  <a:pt x="2427156" y="2207256"/>
                </a:lnTo>
                <a:lnTo>
                  <a:pt x="2454328" y="2171930"/>
                </a:lnTo>
                <a:lnTo>
                  <a:pt x="2480357" y="2135706"/>
                </a:lnTo>
                <a:lnTo>
                  <a:pt x="2505218" y="2098612"/>
                </a:lnTo>
                <a:lnTo>
                  <a:pt x="2528882" y="2060676"/>
                </a:lnTo>
                <a:lnTo>
                  <a:pt x="2551323" y="2021924"/>
                </a:lnTo>
                <a:lnTo>
                  <a:pt x="2572514" y="1982384"/>
                </a:lnTo>
                <a:lnTo>
                  <a:pt x="2592426" y="1942083"/>
                </a:lnTo>
                <a:lnTo>
                  <a:pt x="2611033" y="1901049"/>
                </a:lnTo>
                <a:lnTo>
                  <a:pt x="2628309" y="1859307"/>
                </a:lnTo>
                <a:lnTo>
                  <a:pt x="2644224" y="1816887"/>
                </a:lnTo>
                <a:lnTo>
                  <a:pt x="2658753" y="1773814"/>
                </a:lnTo>
                <a:lnTo>
                  <a:pt x="2671868" y="1730116"/>
                </a:lnTo>
                <a:lnTo>
                  <a:pt x="2683542" y="1685821"/>
                </a:lnTo>
                <a:lnTo>
                  <a:pt x="2693748" y="1640955"/>
                </a:lnTo>
                <a:lnTo>
                  <a:pt x="2702458" y="1595545"/>
                </a:lnTo>
                <a:lnTo>
                  <a:pt x="2709646" y="1549620"/>
                </a:lnTo>
                <a:lnTo>
                  <a:pt x="2715284" y="1503205"/>
                </a:lnTo>
                <a:lnTo>
                  <a:pt x="2719344" y="1456329"/>
                </a:lnTo>
                <a:lnTo>
                  <a:pt x="2721801" y="1409018"/>
                </a:lnTo>
                <a:lnTo>
                  <a:pt x="2722626" y="1361300"/>
                </a:lnTo>
                <a:lnTo>
                  <a:pt x="2721801" y="1313582"/>
                </a:lnTo>
                <a:lnTo>
                  <a:pt x="2719344" y="1266272"/>
                </a:lnTo>
                <a:lnTo>
                  <a:pt x="2715284" y="1219397"/>
                </a:lnTo>
                <a:lnTo>
                  <a:pt x="2709646" y="1172983"/>
                </a:lnTo>
                <a:lnTo>
                  <a:pt x="2702458" y="1127058"/>
                </a:lnTo>
                <a:lnTo>
                  <a:pt x="2693748" y="1081649"/>
                </a:lnTo>
                <a:lnTo>
                  <a:pt x="2683542" y="1036784"/>
                </a:lnTo>
                <a:lnTo>
                  <a:pt x="2671868" y="992489"/>
                </a:lnTo>
                <a:lnTo>
                  <a:pt x="2658753" y="948792"/>
                </a:lnTo>
                <a:lnTo>
                  <a:pt x="2644224" y="905719"/>
                </a:lnTo>
                <a:lnTo>
                  <a:pt x="2628309" y="863299"/>
                </a:lnTo>
                <a:lnTo>
                  <a:pt x="2611033" y="821558"/>
                </a:lnTo>
                <a:lnTo>
                  <a:pt x="2592426" y="780524"/>
                </a:lnTo>
                <a:lnTo>
                  <a:pt x="2572514" y="740224"/>
                </a:lnTo>
                <a:lnTo>
                  <a:pt x="2551323" y="700684"/>
                </a:lnTo>
                <a:lnTo>
                  <a:pt x="2528882" y="661933"/>
                </a:lnTo>
                <a:lnTo>
                  <a:pt x="2505218" y="623997"/>
                </a:lnTo>
                <a:lnTo>
                  <a:pt x="2480357" y="586904"/>
                </a:lnTo>
                <a:lnTo>
                  <a:pt x="2454328" y="550680"/>
                </a:lnTo>
                <a:lnTo>
                  <a:pt x="2427156" y="515353"/>
                </a:lnTo>
                <a:lnTo>
                  <a:pt x="2398870" y="480951"/>
                </a:lnTo>
                <a:lnTo>
                  <a:pt x="2369496" y="447500"/>
                </a:lnTo>
                <a:lnTo>
                  <a:pt x="2339063" y="415028"/>
                </a:lnTo>
                <a:lnTo>
                  <a:pt x="2307596" y="383561"/>
                </a:lnTo>
                <a:lnTo>
                  <a:pt x="2275123" y="353127"/>
                </a:lnTo>
                <a:lnTo>
                  <a:pt x="2241672" y="323754"/>
                </a:lnTo>
                <a:lnTo>
                  <a:pt x="2207269" y="295468"/>
                </a:lnTo>
                <a:lnTo>
                  <a:pt x="2171942" y="268297"/>
                </a:lnTo>
                <a:lnTo>
                  <a:pt x="2135718" y="242267"/>
                </a:lnTo>
                <a:lnTo>
                  <a:pt x="2098625" y="217406"/>
                </a:lnTo>
                <a:lnTo>
                  <a:pt x="2060688" y="193742"/>
                </a:lnTo>
                <a:lnTo>
                  <a:pt x="2021937" y="171301"/>
                </a:lnTo>
                <a:lnTo>
                  <a:pt x="1982397" y="150111"/>
                </a:lnTo>
                <a:lnTo>
                  <a:pt x="1942096" y="130199"/>
                </a:lnTo>
                <a:lnTo>
                  <a:pt x="1901061" y="111591"/>
                </a:lnTo>
                <a:lnTo>
                  <a:pt x="1859320" y="94316"/>
                </a:lnTo>
                <a:lnTo>
                  <a:pt x="1816899" y="78401"/>
                </a:lnTo>
                <a:lnTo>
                  <a:pt x="1773827" y="63872"/>
                </a:lnTo>
                <a:lnTo>
                  <a:pt x="1730129" y="50757"/>
                </a:lnTo>
                <a:lnTo>
                  <a:pt x="1685833" y="39083"/>
                </a:lnTo>
                <a:lnTo>
                  <a:pt x="1640967" y="28877"/>
                </a:lnTo>
                <a:lnTo>
                  <a:pt x="1595558" y="20167"/>
                </a:lnTo>
                <a:lnTo>
                  <a:pt x="1549632" y="12979"/>
                </a:lnTo>
                <a:lnTo>
                  <a:pt x="1503218" y="7341"/>
                </a:lnTo>
                <a:lnTo>
                  <a:pt x="1456342" y="3281"/>
                </a:lnTo>
                <a:lnTo>
                  <a:pt x="1409031" y="824"/>
                </a:lnTo>
                <a:lnTo>
                  <a:pt x="1361313" y="0"/>
                </a:lnTo>
                <a:lnTo>
                  <a:pt x="1313594" y="824"/>
                </a:lnTo>
                <a:lnTo>
                  <a:pt x="1266283" y="3281"/>
                </a:lnTo>
                <a:lnTo>
                  <a:pt x="1219407" y="7341"/>
                </a:lnTo>
                <a:lnTo>
                  <a:pt x="1172993" y="12979"/>
                </a:lnTo>
                <a:lnTo>
                  <a:pt x="1127067" y="20167"/>
                </a:lnTo>
                <a:lnTo>
                  <a:pt x="1081658" y="28877"/>
                </a:lnTo>
                <a:lnTo>
                  <a:pt x="1036792" y="39083"/>
                </a:lnTo>
                <a:lnTo>
                  <a:pt x="992496" y="50757"/>
                </a:lnTo>
                <a:lnTo>
                  <a:pt x="948798" y="63872"/>
                </a:lnTo>
                <a:lnTo>
                  <a:pt x="905726" y="78401"/>
                </a:lnTo>
                <a:lnTo>
                  <a:pt x="863305" y="94316"/>
                </a:lnTo>
                <a:lnTo>
                  <a:pt x="821564" y="111591"/>
                </a:lnTo>
                <a:lnTo>
                  <a:pt x="780529" y="130199"/>
                </a:lnTo>
                <a:lnTo>
                  <a:pt x="740228" y="150111"/>
                </a:lnTo>
                <a:lnTo>
                  <a:pt x="700688" y="171301"/>
                </a:lnTo>
                <a:lnTo>
                  <a:pt x="661937" y="193742"/>
                </a:lnTo>
                <a:lnTo>
                  <a:pt x="624000" y="217406"/>
                </a:lnTo>
                <a:lnTo>
                  <a:pt x="586907" y="242267"/>
                </a:lnTo>
                <a:lnTo>
                  <a:pt x="550683" y="268297"/>
                </a:lnTo>
                <a:lnTo>
                  <a:pt x="515356" y="295468"/>
                </a:lnTo>
                <a:lnTo>
                  <a:pt x="480953" y="323754"/>
                </a:lnTo>
                <a:lnTo>
                  <a:pt x="447502" y="353127"/>
                </a:lnTo>
                <a:lnTo>
                  <a:pt x="415029" y="383561"/>
                </a:lnTo>
                <a:lnTo>
                  <a:pt x="383562" y="415028"/>
                </a:lnTo>
                <a:lnTo>
                  <a:pt x="353129" y="447500"/>
                </a:lnTo>
                <a:lnTo>
                  <a:pt x="323755" y="480951"/>
                </a:lnTo>
                <a:lnTo>
                  <a:pt x="295469" y="515353"/>
                </a:lnTo>
                <a:lnTo>
                  <a:pt x="268297" y="550680"/>
                </a:lnTo>
                <a:lnTo>
                  <a:pt x="242268" y="586904"/>
                </a:lnTo>
                <a:lnTo>
                  <a:pt x="217407" y="623997"/>
                </a:lnTo>
                <a:lnTo>
                  <a:pt x="193743" y="661933"/>
                </a:lnTo>
                <a:lnTo>
                  <a:pt x="171302" y="700684"/>
                </a:lnTo>
                <a:lnTo>
                  <a:pt x="150111" y="740224"/>
                </a:lnTo>
                <a:lnTo>
                  <a:pt x="130199" y="780524"/>
                </a:lnTo>
                <a:lnTo>
                  <a:pt x="111592" y="821558"/>
                </a:lnTo>
                <a:lnTo>
                  <a:pt x="94316" y="863299"/>
                </a:lnTo>
                <a:lnTo>
                  <a:pt x="78401" y="905719"/>
                </a:lnTo>
                <a:lnTo>
                  <a:pt x="63872" y="948792"/>
                </a:lnTo>
                <a:lnTo>
                  <a:pt x="50757" y="992489"/>
                </a:lnTo>
                <a:lnTo>
                  <a:pt x="39083" y="1036784"/>
                </a:lnTo>
                <a:lnTo>
                  <a:pt x="28877" y="1081649"/>
                </a:lnTo>
                <a:lnTo>
                  <a:pt x="20167" y="1127058"/>
                </a:lnTo>
                <a:lnTo>
                  <a:pt x="12979" y="1172983"/>
                </a:lnTo>
                <a:lnTo>
                  <a:pt x="7341" y="1219397"/>
                </a:lnTo>
                <a:lnTo>
                  <a:pt x="3281" y="1266272"/>
                </a:lnTo>
                <a:lnTo>
                  <a:pt x="824" y="1313582"/>
                </a:lnTo>
                <a:lnTo>
                  <a:pt x="0" y="1361300"/>
                </a:lnTo>
                <a:lnTo>
                  <a:pt x="824" y="1409018"/>
                </a:lnTo>
                <a:lnTo>
                  <a:pt x="3281" y="1456329"/>
                </a:lnTo>
                <a:lnTo>
                  <a:pt x="7341" y="1503205"/>
                </a:lnTo>
                <a:lnTo>
                  <a:pt x="12979" y="1549620"/>
                </a:lnTo>
                <a:lnTo>
                  <a:pt x="20167" y="1595545"/>
                </a:lnTo>
                <a:lnTo>
                  <a:pt x="28877" y="1640955"/>
                </a:lnTo>
                <a:lnTo>
                  <a:pt x="39083" y="1685821"/>
                </a:lnTo>
                <a:lnTo>
                  <a:pt x="50757" y="1730116"/>
                </a:lnTo>
                <a:lnTo>
                  <a:pt x="63872" y="1773814"/>
                </a:lnTo>
                <a:lnTo>
                  <a:pt x="78401" y="1816887"/>
                </a:lnTo>
                <a:lnTo>
                  <a:pt x="94316" y="1859307"/>
                </a:lnTo>
                <a:lnTo>
                  <a:pt x="111592" y="1901049"/>
                </a:lnTo>
                <a:lnTo>
                  <a:pt x="130199" y="1942083"/>
                </a:lnTo>
                <a:lnTo>
                  <a:pt x="150111" y="1982384"/>
                </a:lnTo>
                <a:lnTo>
                  <a:pt x="171302" y="2021924"/>
                </a:lnTo>
                <a:lnTo>
                  <a:pt x="193743" y="2060676"/>
                </a:lnTo>
                <a:lnTo>
                  <a:pt x="217407" y="2098612"/>
                </a:lnTo>
                <a:lnTo>
                  <a:pt x="242268" y="2135706"/>
                </a:lnTo>
                <a:lnTo>
                  <a:pt x="268297" y="2171930"/>
                </a:lnTo>
                <a:lnTo>
                  <a:pt x="295469" y="2207256"/>
                </a:lnTo>
                <a:lnTo>
                  <a:pt x="323755" y="2241659"/>
                </a:lnTo>
                <a:lnTo>
                  <a:pt x="353129" y="2275110"/>
                </a:lnTo>
                <a:lnTo>
                  <a:pt x="383562" y="2307583"/>
                </a:lnTo>
                <a:lnTo>
                  <a:pt x="415029" y="2339050"/>
                </a:lnTo>
                <a:lnTo>
                  <a:pt x="447502" y="2369484"/>
                </a:lnTo>
                <a:lnTo>
                  <a:pt x="480953" y="2398857"/>
                </a:lnTo>
                <a:lnTo>
                  <a:pt x="515356" y="2427143"/>
                </a:lnTo>
                <a:lnTo>
                  <a:pt x="550683" y="2454315"/>
                </a:lnTo>
                <a:lnTo>
                  <a:pt x="586907" y="2480345"/>
                </a:lnTo>
                <a:lnTo>
                  <a:pt x="624000" y="2505205"/>
                </a:lnTo>
                <a:lnTo>
                  <a:pt x="661937" y="2528870"/>
                </a:lnTo>
                <a:lnTo>
                  <a:pt x="700688" y="2551311"/>
                </a:lnTo>
                <a:lnTo>
                  <a:pt x="740228" y="2572501"/>
                </a:lnTo>
                <a:lnTo>
                  <a:pt x="780529" y="2592413"/>
                </a:lnTo>
                <a:lnTo>
                  <a:pt x="821564" y="2611021"/>
                </a:lnTo>
                <a:lnTo>
                  <a:pt x="863305" y="2628296"/>
                </a:lnTo>
                <a:lnTo>
                  <a:pt x="905726" y="2644212"/>
                </a:lnTo>
                <a:lnTo>
                  <a:pt x="948798" y="2658741"/>
                </a:lnTo>
                <a:lnTo>
                  <a:pt x="992496" y="2671856"/>
                </a:lnTo>
                <a:lnTo>
                  <a:pt x="1036792" y="2683530"/>
                </a:lnTo>
                <a:lnTo>
                  <a:pt x="1081658" y="2693735"/>
                </a:lnTo>
                <a:lnTo>
                  <a:pt x="1127067" y="2702446"/>
                </a:lnTo>
                <a:lnTo>
                  <a:pt x="1172993" y="2709633"/>
                </a:lnTo>
                <a:lnTo>
                  <a:pt x="1219407" y="2715271"/>
                </a:lnTo>
                <a:lnTo>
                  <a:pt x="1266283" y="2719332"/>
                </a:lnTo>
                <a:lnTo>
                  <a:pt x="1313594" y="2721788"/>
                </a:lnTo>
                <a:lnTo>
                  <a:pt x="1361313" y="2722613"/>
                </a:lnTo>
                <a:close/>
              </a:path>
            </a:pathLst>
          </a:custGeom>
          <a:ln w="10121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" name="object 14">
            <a:extLst>
              <a:ext uri="{FF2B5EF4-FFF2-40B4-BE49-F238E27FC236}">
                <a16:creationId xmlns:a16="http://schemas.microsoft.com/office/drawing/2014/main" id="{A83718F4-C701-956F-D0DE-53012D092076}"/>
              </a:ext>
            </a:extLst>
          </p:cNvPr>
          <p:cNvSpPr>
            <a:spLocks noChangeAspect="1"/>
          </p:cNvSpPr>
          <p:nvPr/>
        </p:nvSpPr>
        <p:spPr>
          <a:xfrm>
            <a:off x="5158535" y="402143"/>
            <a:ext cx="2103723" cy="2103723"/>
          </a:xfrm>
          <a:custGeom>
            <a:avLst/>
            <a:gdLst/>
            <a:ahLst/>
            <a:cxnLst/>
            <a:rect l="l" t="t" r="r" b="b"/>
            <a:pathLst>
              <a:path w="2621915" h="2621915">
                <a:moveTo>
                  <a:pt x="1310843" y="2621686"/>
                </a:moveTo>
                <a:lnTo>
                  <a:pt x="1358825" y="2620820"/>
                </a:lnTo>
                <a:lnTo>
                  <a:pt x="1406379" y="2618241"/>
                </a:lnTo>
                <a:lnTo>
                  <a:pt x="1453473" y="2613980"/>
                </a:lnTo>
                <a:lnTo>
                  <a:pt x="1500079" y="2608065"/>
                </a:lnTo>
                <a:lnTo>
                  <a:pt x="1546165" y="2600528"/>
                </a:lnTo>
                <a:lnTo>
                  <a:pt x="1591704" y="2591398"/>
                </a:lnTo>
                <a:lnTo>
                  <a:pt x="1636663" y="2580704"/>
                </a:lnTo>
                <a:lnTo>
                  <a:pt x="1681015" y="2568477"/>
                </a:lnTo>
                <a:lnTo>
                  <a:pt x="1724729" y="2554747"/>
                </a:lnTo>
                <a:lnTo>
                  <a:pt x="1767774" y="2539542"/>
                </a:lnTo>
                <a:lnTo>
                  <a:pt x="1810122" y="2522894"/>
                </a:lnTo>
                <a:lnTo>
                  <a:pt x="1851742" y="2504832"/>
                </a:lnTo>
                <a:lnTo>
                  <a:pt x="1892605" y="2485385"/>
                </a:lnTo>
                <a:lnTo>
                  <a:pt x="1932681" y="2464584"/>
                </a:lnTo>
                <a:lnTo>
                  <a:pt x="1971939" y="2442459"/>
                </a:lnTo>
                <a:lnTo>
                  <a:pt x="2010350" y="2419039"/>
                </a:lnTo>
                <a:lnTo>
                  <a:pt x="2047885" y="2394354"/>
                </a:lnTo>
                <a:lnTo>
                  <a:pt x="2084512" y="2368434"/>
                </a:lnTo>
                <a:lnTo>
                  <a:pt x="2120204" y="2341309"/>
                </a:lnTo>
                <a:lnTo>
                  <a:pt x="2154929" y="2313009"/>
                </a:lnTo>
                <a:lnTo>
                  <a:pt x="2188657" y="2283563"/>
                </a:lnTo>
                <a:lnTo>
                  <a:pt x="2221360" y="2253002"/>
                </a:lnTo>
                <a:lnTo>
                  <a:pt x="2253007" y="2221355"/>
                </a:lnTo>
                <a:lnTo>
                  <a:pt x="2283568" y="2188652"/>
                </a:lnTo>
                <a:lnTo>
                  <a:pt x="2313013" y="2154923"/>
                </a:lnTo>
                <a:lnTo>
                  <a:pt x="2341313" y="2120198"/>
                </a:lnTo>
                <a:lnTo>
                  <a:pt x="2368438" y="2084507"/>
                </a:lnTo>
                <a:lnTo>
                  <a:pt x="2394357" y="2047879"/>
                </a:lnTo>
                <a:lnTo>
                  <a:pt x="2419042" y="2010345"/>
                </a:lnTo>
                <a:lnTo>
                  <a:pt x="2442462" y="1971933"/>
                </a:lnTo>
                <a:lnTo>
                  <a:pt x="2464587" y="1932675"/>
                </a:lnTo>
                <a:lnTo>
                  <a:pt x="2485387" y="1892599"/>
                </a:lnTo>
                <a:lnTo>
                  <a:pt x="2504834" y="1851737"/>
                </a:lnTo>
                <a:lnTo>
                  <a:pt x="2522896" y="1810117"/>
                </a:lnTo>
                <a:lnTo>
                  <a:pt x="2539544" y="1767769"/>
                </a:lnTo>
                <a:lnTo>
                  <a:pt x="2554748" y="1724724"/>
                </a:lnTo>
                <a:lnTo>
                  <a:pt x="2568478" y="1681010"/>
                </a:lnTo>
                <a:lnTo>
                  <a:pt x="2580705" y="1636659"/>
                </a:lnTo>
                <a:lnTo>
                  <a:pt x="2591398" y="1591700"/>
                </a:lnTo>
                <a:lnTo>
                  <a:pt x="2600529" y="1546162"/>
                </a:lnTo>
                <a:lnTo>
                  <a:pt x="2608066" y="1500076"/>
                </a:lnTo>
                <a:lnTo>
                  <a:pt x="2613980" y="1453471"/>
                </a:lnTo>
                <a:lnTo>
                  <a:pt x="2618241" y="1406377"/>
                </a:lnTo>
                <a:lnTo>
                  <a:pt x="2620820" y="1358824"/>
                </a:lnTo>
                <a:lnTo>
                  <a:pt x="2621686" y="1310843"/>
                </a:lnTo>
                <a:lnTo>
                  <a:pt x="2620820" y="1262860"/>
                </a:lnTo>
                <a:lnTo>
                  <a:pt x="2618241" y="1215307"/>
                </a:lnTo>
                <a:lnTo>
                  <a:pt x="2613980" y="1168212"/>
                </a:lnTo>
                <a:lnTo>
                  <a:pt x="2608066" y="1121607"/>
                </a:lnTo>
                <a:lnTo>
                  <a:pt x="2600529" y="1075520"/>
                </a:lnTo>
                <a:lnTo>
                  <a:pt x="2591398" y="1029982"/>
                </a:lnTo>
                <a:lnTo>
                  <a:pt x="2580705" y="985022"/>
                </a:lnTo>
                <a:lnTo>
                  <a:pt x="2568478" y="940670"/>
                </a:lnTo>
                <a:lnTo>
                  <a:pt x="2554748" y="896957"/>
                </a:lnTo>
                <a:lnTo>
                  <a:pt x="2539544" y="853911"/>
                </a:lnTo>
                <a:lnTo>
                  <a:pt x="2522896" y="811563"/>
                </a:lnTo>
                <a:lnTo>
                  <a:pt x="2504834" y="769943"/>
                </a:lnTo>
                <a:lnTo>
                  <a:pt x="2485387" y="729080"/>
                </a:lnTo>
                <a:lnTo>
                  <a:pt x="2464587" y="689005"/>
                </a:lnTo>
                <a:lnTo>
                  <a:pt x="2442462" y="649747"/>
                </a:lnTo>
                <a:lnTo>
                  <a:pt x="2419042" y="611335"/>
                </a:lnTo>
                <a:lnTo>
                  <a:pt x="2394357" y="573801"/>
                </a:lnTo>
                <a:lnTo>
                  <a:pt x="2368438" y="537173"/>
                </a:lnTo>
                <a:lnTo>
                  <a:pt x="2341313" y="501482"/>
                </a:lnTo>
                <a:lnTo>
                  <a:pt x="2313013" y="466757"/>
                </a:lnTo>
                <a:lnTo>
                  <a:pt x="2283568" y="433028"/>
                </a:lnTo>
                <a:lnTo>
                  <a:pt x="2253007" y="400325"/>
                </a:lnTo>
                <a:lnTo>
                  <a:pt x="2221360" y="368679"/>
                </a:lnTo>
                <a:lnTo>
                  <a:pt x="2188657" y="338118"/>
                </a:lnTo>
                <a:lnTo>
                  <a:pt x="2154929" y="308672"/>
                </a:lnTo>
                <a:lnTo>
                  <a:pt x="2120204" y="280372"/>
                </a:lnTo>
                <a:lnTo>
                  <a:pt x="2084512" y="253248"/>
                </a:lnTo>
                <a:lnTo>
                  <a:pt x="2047885" y="227328"/>
                </a:lnTo>
                <a:lnTo>
                  <a:pt x="2010350" y="202644"/>
                </a:lnTo>
                <a:lnTo>
                  <a:pt x="1971939" y="179224"/>
                </a:lnTo>
                <a:lnTo>
                  <a:pt x="1932681" y="157099"/>
                </a:lnTo>
                <a:lnTo>
                  <a:pt x="1892605" y="136298"/>
                </a:lnTo>
                <a:lnTo>
                  <a:pt x="1851742" y="116852"/>
                </a:lnTo>
                <a:lnTo>
                  <a:pt x="1810122" y="98790"/>
                </a:lnTo>
                <a:lnTo>
                  <a:pt x="1767774" y="82142"/>
                </a:lnTo>
                <a:lnTo>
                  <a:pt x="1724729" y="66938"/>
                </a:lnTo>
                <a:lnTo>
                  <a:pt x="1681015" y="53207"/>
                </a:lnTo>
                <a:lnTo>
                  <a:pt x="1636663" y="40980"/>
                </a:lnTo>
                <a:lnTo>
                  <a:pt x="1591704" y="30287"/>
                </a:lnTo>
                <a:lnTo>
                  <a:pt x="1546165" y="21157"/>
                </a:lnTo>
                <a:lnTo>
                  <a:pt x="1500079" y="13620"/>
                </a:lnTo>
                <a:lnTo>
                  <a:pt x="1453473" y="7706"/>
                </a:lnTo>
                <a:lnTo>
                  <a:pt x="1406379" y="3444"/>
                </a:lnTo>
                <a:lnTo>
                  <a:pt x="1358825" y="866"/>
                </a:lnTo>
                <a:lnTo>
                  <a:pt x="1310843" y="0"/>
                </a:lnTo>
                <a:lnTo>
                  <a:pt x="1262860" y="866"/>
                </a:lnTo>
                <a:lnTo>
                  <a:pt x="1215307" y="3444"/>
                </a:lnTo>
                <a:lnTo>
                  <a:pt x="1168212" y="7706"/>
                </a:lnTo>
                <a:lnTo>
                  <a:pt x="1121607" y="13620"/>
                </a:lnTo>
                <a:lnTo>
                  <a:pt x="1075520" y="21157"/>
                </a:lnTo>
                <a:lnTo>
                  <a:pt x="1029982" y="30287"/>
                </a:lnTo>
                <a:lnTo>
                  <a:pt x="985022" y="40980"/>
                </a:lnTo>
                <a:lnTo>
                  <a:pt x="940670" y="53207"/>
                </a:lnTo>
                <a:lnTo>
                  <a:pt x="896957" y="66938"/>
                </a:lnTo>
                <a:lnTo>
                  <a:pt x="853911" y="82142"/>
                </a:lnTo>
                <a:lnTo>
                  <a:pt x="811563" y="98790"/>
                </a:lnTo>
                <a:lnTo>
                  <a:pt x="769943" y="116852"/>
                </a:lnTo>
                <a:lnTo>
                  <a:pt x="729080" y="136298"/>
                </a:lnTo>
                <a:lnTo>
                  <a:pt x="689005" y="157099"/>
                </a:lnTo>
                <a:lnTo>
                  <a:pt x="649747" y="179224"/>
                </a:lnTo>
                <a:lnTo>
                  <a:pt x="611335" y="202644"/>
                </a:lnTo>
                <a:lnTo>
                  <a:pt x="573801" y="227328"/>
                </a:lnTo>
                <a:lnTo>
                  <a:pt x="537173" y="253248"/>
                </a:lnTo>
                <a:lnTo>
                  <a:pt x="501482" y="280372"/>
                </a:lnTo>
                <a:lnTo>
                  <a:pt x="466757" y="308672"/>
                </a:lnTo>
                <a:lnTo>
                  <a:pt x="433028" y="338118"/>
                </a:lnTo>
                <a:lnTo>
                  <a:pt x="400325" y="368679"/>
                </a:lnTo>
                <a:lnTo>
                  <a:pt x="368679" y="400325"/>
                </a:lnTo>
                <a:lnTo>
                  <a:pt x="338118" y="433028"/>
                </a:lnTo>
                <a:lnTo>
                  <a:pt x="308672" y="466757"/>
                </a:lnTo>
                <a:lnTo>
                  <a:pt x="280372" y="501482"/>
                </a:lnTo>
                <a:lnTo>
                  <a:pt x="253248" y="537173"/>
                </a:lnTo>
                <a:lnTo>
                  <a:pt x="227328" y="573801"/>
                </a:lnTo>
                <a:lnTo>
                  <a:pt x="202644" y="611335"/>
                </a:lnTo>
                <a:lnTo>
                  <a:pt x="179224" y="649747"/>
                </a:lnTo>
                <a:lnTo>
                  <a:pt x="157099" y="689005"/>
                </a:lnTo>
                <a:lnTo>
                  <a:pt x="136298" y="729080"/>
                </a:lnTo>
                <a:lnTo>
                  <a:pt x="116852" y="769943"/>
                </a:lnTo>
                <a:lnTo>
                  <a:pt x="98790" y="811563"/>
                </a:lnTo>
                <a:lnTo>
                  <a:pt x="82142" y="853911"/>
                </a:lnTo>
                <a:lnTo>
                  <a:pt x="66938" y="896957"/>
                </a:lnTo>
                <a:lnTo>
                  <a:pt x="53207" y="940670"/>
                </a:lnTo>
                <a:lnTo>
                  <a:pt x="40980" y="985022"/>
                </a:lnTo>
                <a:lnTo>
                  <a:pt x="30287" y="1029982"/>
                </a:lnTo>
                <a:lnTo>
                  <a:pt x="21157" y="1075520"/>
                </a:lnTo>
                <a:lnTo>
                  <a:pt x="13620" y="1121607"/>
                </a:lnTo>
                <a:lnTo>
                  <a:pt x="7706" y="1168212"/>
                </a:lnTo>
                <a:lnTo>
                  <a:pt x="3444" y="1215307"/>
                </a:lnTo>
                <a:lnTo>
                  <a:pt x="866" y="1262860"/>
                </a:lnTo>
                <a:lnTo>
                  <a:pt x="0" y="1310843"/>
                </a:lnTo>
                <a:lnTo>
                  <a:pt x="866" y="1358824"/>
                </a:lnTo>
                <a:lnTo>
                  <a:pt x="3444" y="1406377"/>
                </a:lnTo>
                <a:lnTo>
                  <a:pt x="7706" y="1453471"/>
                </a:lnTo>
                <a:lnTo>
                  <a:pt x="13620" y="1500076"/>
                </a:lnTo>
                <a:lnTo>
                  <a:pt x="21157" y="1546162"/>
                </a:lnTo>
                <a:lnTo>
                  <a:pt x="30287" y="1591700"/>
                </a:lnTo>
                <a:lnTo>
                  <a:pt x="40980" y="1636659"/>
                </a:lnTo>
                <a:lnTo>
                  <a:pt x="53207" y="1681010"/>
                </a:lnTo>
                <a:lnTo>
                  <a:pt x="66938" y="1724724"/>
                </a:lnTo>
                <a:lnTo>
                  <a:pt x="82142" y="1767769"/>
                </a:lnTo>
                <a:lnTo>
                  <a:pt x="98790" y="1810117"/>
                </a:lnTo>
                <a:lnTo>
                  <a:pt x="116852" y="1851737"/>
                </a:lnTo>
                <a:lnTo>
                  <a:pt x="136298" y="1892599"/>
                </a:lnTo>
                <a:lnTo>
                  <a:pt x="157099" y="1932675"/>
                </a:lnTo>
                <a:lnTo>
                  <a:pt x="179224" y="1971933"/>
                </a:lnTo>
                <a:lnTo>
                  <a:pt x="202644" y="2010345"/>
                </a:lnTo>
                <a:lnTo>
                  <a:pt x="227328" y="2047879"/>
                </a:lnTo>
                <a:lnTo>
                  <a:pt x="253248" y="2084507"/>
                </a:lnTo>
                <a:lnTo>
                  <a:pt x="280372" y="2120198"/>
                </a:lnTo>
                <a:lnTo>
                  <a:pt x="308672" y="2154923"/>
                </a:lnTo>
                <a:lnTo>
                  <a:pt x="338118" y="2188652"/>
                </a:lnTo>
                <a:lnTo>
                  <a:pt x="368679" y="2221355"/>
                </a:lnTo>
                <a:lnTo>
                  <a:pt x="400325" y="2253002"/>
                </a:lnTo>
                <a:lnTo>
                  <a:pt x="433028" y="2283563"/>
                </a:lnTo>
                <a:lnTo>
                  <a:pt x="466757" y="2313009"/>
                </a:lnTo>
                <a:lnTo>
                  <a:pt x="501482" y="2341309"/>
                </a:lnTo>
                <a:lnTo>
                  <a:pt x="537173" y="2368434"/>
                </a:lnTo>
                <a:lnTo>
                  <a:pt x="573801" y="2394354"/>
                </a:lnTo>
                <a:lnTo>
                  <a:pt x="611335" y="2419039"/>
                </a:lnTo>
                <a:lnTo>
                  <a:pt x="649747" y="2442459"/>
                </a:lnTo>
                <a:lnTo>
                  <a:pt x="689005" y="2464584"/>
                </a:lnTo>
                <a:lnTo>
                  <a:pt x="729080" y="2485385"/>
                </a:lnTo>
                <a:lnTo>
                  <a:pt x="769943" y="2504832"/>
                </a:lnTo>
                <a:lnTo>
                  <a:pt x="811563" y="2522894"/>
                </a:lnTo>
                <a:lnTo>
                  <a:pt x="853911" y="2539542"/>
                </a:lnTo>
                <a:lnTo>
                  <a:pt x="896957" y="2554747"/>
                </a:lnTo>
                <a:lnTo>
                  <a:pt x="940670" y="2568477"/>
                </a:lnTo>
                <a:lnTo>
                  <a:pt x="985022" y="2580704"/>
                </a:lnTo>
                <a:lnTo>
                  <a:pt x="1029982" y="2591398"/>
                </a:lnTo>
                <a:lnTo>
                  <a:pt x="1075520" y="2600528"/>
                </a:lnTo>
                <a:lnTo>
                  <a:pt x="1121607" y="2608065"/>
                </a:lnTo>
                <a:lnTo>
                  <a:pt x="1168212" y="2613980"/>
                </a:lnTo>
                <a:lnTo>
                  <a:pt x="1215307" y="2618241"/>
                </a:lnTo>
                <a:lnTo>
                  <a:pt x="1262860" y="2620820"/>
                </a:lnTo>
                <a:lnTo>
                  <a:pt x="1310843" y="2621686"/>
                </a:lnTo>
                <a:close/>
              </a:path>
            </a:pathLst>
          </a:custGeom>
          <a:ln w="10121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" name="object 24">
            <a:extLst>
              <a:ext uri="{FF2B5EF4-FFF2-40B4-BE49-F238E27FC236}">
                <a16:creationId xmlns:a16="http://schemas.microsoft.com/office/drawing/2014/main" id="{46AEC564-2517-5921-D9EB-38E33B3E52F5}"/>
              </a:ext>
            </a:extLst>
          </p:cNvPr>
          <p:cNvSpPr txBox="1"/>
          <p:nvPr/>
        </p:nvSpPr>
        <p:spPr>
          <a:xfrm>
            <a:off x="5080414" y="380553"/>
            <a:ext cx="2259965" cy="12785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795" marR="0" lvl="0" indent="0" algn="ctr" defTabSz="914400" eaLnBrk="1" fontAlgn="auto" latinLnBrk="0" hangingPunct="1">
              <a:lnSpc>
                <a:spcPct val="100000"/>
              </a:lnSpc>
              <a:spcBef>
                <a:spcPts val="11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2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venir"/>
                <a:cs typeface="Avenir"/>
              </a:rPr>
              <a:t>75%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"/>
              <a:cs typeface="Avenir"/>
            </a:endParaRPr>
          </a:p>
          <a:p>
            <a:pPr marL="12700" marR="5080" lvl="0" indent="-13335" algn="ctr" defTabSz="914400" eaLnBrk="1" fontAlgn="auto" latinLnBrk="0" hangingPunct="1">
              <a:lnSpc>
                <a:spcPct val="105900"/>
              </a:lnSpc>
              <a:spcBef>
                <a:spcPts val="14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0" cap="none" spc="-5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"/>
                <a:cs typeface="Avenir-Book"/>
              </a:rPr>
              <a:t>Tre quarti dei consumatori intendono mantenere o aumentare il consumo ridotto/non alcolico.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"/>
              <a:cs typeface="Avenir-Book"/>
            </a:endParaRPr>
          </a:p>
        </p:txBody>
      </p:sp>
      <p:sp>
        <p:nvSpPr>
          <p:cNvPr id="97" name="object 20">
            <a:extLst>
              <a:ext uri="{FF2B5EF4-FFF2-40B4-BE49-F238E27FC236}">
                <a16:creationId xmlns:a16="http://schemas.microsoft.com/office/drawing/2014/main" id="{56C35479-FE67-7CA7-140C-03DBBC0D8FE7}"/>
              </a:ext>
            </a:extLst>
          </p:cNvPr>
          <p:cNvSpPr txBox="1"/>
          <p:nvPr/>
        </p:nvSpPr>
        <p:spPr>
          <a:xfrm>
            <a:off x="5196619" y="1853636"/>
            <a:ext cx="2027555" cy="577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850" b="0" i="0" u="none" strike="noStrike" kern="0" cap="none" spc="-9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"/>
                <a:cs typeface="Avenir-Light"/>
              </a:rPr>
              <a:t>IWSR</a:t>
            </a:r>
            <a:r>
              <a:rPr kumimoji="0" sz="850" b="0" i="0" u="none" strike="noStrike" kern="0" cap="none" spc="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"/>
                <a:cs typeface="Avenir-Light"/>
              </a:rPr>
              <a:t> </a:t>
            </a:r>
            <a:r>
              <a:rPr kumimoji="0" sz="850" b="0" i="0" u="none" strike="noStrike" kern="0" cap="none" spc="-9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"/>
                <a:cs typeface="Avenir-Light"/>
              </a:rPr>
              <a:t>Non-</a:t>
            </a:r>
            <a:r>
              <a:rPr kumimoji="0" sz="850" b="0" i="0" u="none" strike="noStrike" kern="0" cap="none" spc="-95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"/>
                <a:cs typeface="Avenir-Light"/>
              </a:rPr>
              <a:t>and_Lower</a:t>
            </a:r>
            <a:r>
              <a:rPr kumimoji="0" sz="850" b="0" i="0" u="none" strike="noStrike" kern="0" cap="none" spc="-9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"/>
                <a:cs typeface="Avenir-Light"/>
              </a:rPr>
              <a:t>-</a:t>
            </a:r>
            <a:r>
              <a:rPr kumimoji="0" sz="850" b="0" i="0" u="none" strike="noStrike" kern="0" cap="none" spc="-8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"/>
                <a:cs typeface="Avenir-Light"/>
              </a:rPr>
              <a:t>Alcohol</a:t>
            </a:r>
            <a:r>
              <a:rPr kumimoji="0" sz="850" b="0" i="0" u="none" strike="noStrike" kern="0" cap="none" spc="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"/>
                <a:cs typeface="Avenir-Light"/>
              </a:rPr>
              <a:t> </a:t>
            </a:r>
            <a:r>
              <a:rPr kumimoji="0" sz="850" b="0" i="0" u="none" strike="noStrike" kern="0" cap="none" spc="-7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"/>
                <a:cs typeface="Avenir-Light"/>
              </a:rPr>
              <a:t>Strategic</a:t>
            </a:r>
            <a:r>
              <a:rPr kumimoji="0" sz="850" b="0" i="0" u="none" strike="noStrike" kern="0" cap="none" spc="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"/>
                <a:cs typeface="Avenir-Light"/>
              </a:rPr>
              <a:t> </a:t>
            </a:r>
            <a:r>
              <a:rPr kumimoji="0" sz="850" b="0" i="0" u="none" strike="noStrike" kern="0" cap="none" spc="-8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"/>
                <a:cs typeface="Avenir-Light"/>
              </a:rPr>
              <a:t>Study</a:t>
            </a:r>
            <a:r>
              <a:rPr kumimoji="0" sz="850" b="0" i="0" u="none" strike="noStrike" kern="0" cap="none" spc="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"/>
                <a:cs typeface="Avenir-Light"/>
              </a:rPr>
              <a:t> </a:t>
            </a:r>
            <a:r>
              <a:rPr kumimoji="0" sz="850" b="0" i="0" u="none" strike="noStrike" kern="0" cap="none" spc="-4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"/>
                <a:cs typeface="Avenir-Light"/>
              </a:rPr>
              <a:t>2021</a:t>
            </a:r>
            <a:endParaRPr kumimoji="0" sz="8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Light"/>
              <a:cs typeface="Avenir-Light"/>
            </a:endParaRPr>
          </a:p>
          <a:p>
            <a:pPr marL="319405" marR="311785" lvl="0" indent="0" algn="ctr" defTabSz="914400" eaLnBrk="1" fontAlgn="auto" latinLnBrk="0" hangingPunct="1">
              <a:lnSpc>
                <a:spcPct val="100000"/>
              </a:lnSpc>
              <a:spcBef>
                <a:spcPts val="8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1" u="none" strike="noStrike" kern="0" cap="none" spc="-8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Non</a:t>
            </a:r>
            <a:r>
              <a:rPr kumimoji="0" sz="700" b="0" i="1" u="none" strike="noStrike" kern="0" cap="none" spc="-2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 </a:t>
            </a:r>
            <a:r>
              <a:rPr kumimoji="0" sz="700" b="0" i="1" u="none" strike="noStrike" kern="0" cap="none" spc="-6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alcoholic</a:t>
            </a:r>
            <a:r>
              <a:rPr kumimoji="0" sz="700" b="0" i="1" u="none" strike="noStrike" kern="0" cap="none" spc="-1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 </a:t>
            </a:r>
            <a:r>
              <a:rPr kumimoji="0" sz="700" b="0" i="1" u="none" strike="noStrike" kern="0" cap="none" spc="-5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is</a:t>
            </a:r>
            <a:r>
              <a:rPr kumimoji="0" sz="700" b="0" i="1" u="none" strike="noStrike" kern="0" cap="none" spc="-1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 </a:t>
            </a:r>
            <a:r>
              <a:rPr kumimoji="0" sz="700" b="0" i="1" u="none" strike="noStrike" kern="0" cap="none" spc="-6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forecast</a:t>
            </a:r>
            <a:r>
              <a:rPr kumimoji="0" sz="700" b="0" i="1" u="none" strike="noStrike" kern="0" cap="none" spc="-1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 </a:t>
            </a:r>
            <a:r>
              <a:rPr kumimoji="0" sz="700" b="0" i="1" u="none" strike="noStrike" kern="0" cap="none" spc="-6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to</a:t>
            </a:r>
            <a:r>
              <a:rPr kumimoji="0" sz="700" b="0" i="1" u="none" strike="noStrike" kern="0" cap="none" spc="-1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 </a:t>
            </a:r>
            <a:r>
              <a:rPr kumimoji="0" sz="700" b="0" i="1" u="none" strike="noStrike" kern="0" cap="none" spc="-7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see</a:t>
            </a:r>
            <a:r>
              <a:rPr kumimoji="0" sz="700" b="0" i="1" u="none" strike="noStrike" kern="0" cap="none" spc="-1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 </a:t>
            </a:r>
            <a:r>
              <a:rPr kumimoji="0" sz="700" b="0" i="1" u="none" strike="noStrike" kern="0" cap="none" spc="-5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its</a:t>
            </a:r>
            <a:r>
              <a:rPr kumimoji="0" sz="700" b="0" i="1" u="none" strike="noStrike" kern="0" cap="none" spc="-1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 </a:t>
            </a:r>
            <a:r>
              <a:rPr kumimoji="0" sz="700" b="0" i="1" u="none" strike="noStrike" kern="0" cap="none" spc="-6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volumes</a:t>
            </a:r>
            <a:r>
              <a:rPr kumimoji="0" sz="700" b="0" i="1" u="none" strike="noStrike" kern="0" cap="none" spc="50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 </a:t>
            </a:r>
            <a:r>
              <a:rPr kumimoji="0" sz="700" b="0" i="1" u="none" strike="noStrike" kern="0" cap="none" spc="-6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increase</a:t>
            </a:r>
            <a:r>
              <a:rPr kumimoji="0" sz="700" b="0" i="1" u="none" strike="noStrike" kern="0" cap="none" spc="-1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 </a:t>
            </a:r>
            <a:r>
              <a:rPr kumimoji="0" sz="700" b="0" i="1" u="none" strike="noStrike" kern="0" cap="none" spc="-7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by</a:t>
            </a:r>
            <a:r>
              <a:rPr kumimoji="0" sz="700" b="0" i="1" u="none" strike="noStrike" kern="0" cap="none" spc="-1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 </a:t>
            </a:r>
            <a:r>
              <a:rPr kumimoji="0" sz="700" b="0" i="1" u="none" strike="noStrike" kern="0" cap="none" spc="-8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25%</a:t>
            </a:r>
            <a:r>
              <a:rPr kumimoji="0" sz="700" b="0" i="1" u="none" strike="noStrike" kern="0" cap="none" spc="-1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 </a:t>
            </a:r>
            <a:r>
              <a:rPr kumimoji="0" sz="700" b="0" i="1" u="none" strike="noStrike" kern="0" cap="none" spc="-7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between</a:t>
            </a:r>
            <a:r>
              <a:rPr kumimoji="0" sz="700" b="0" i="1" u="none" strike="noStrike" kern="0" cap="none" spc="-1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 </a:t>
            </a:r>
            <a:r>
              <a:rPr kumimoji="0" sz="700" b="0" i="1" u="none" strike="noStrike" kern="0" cap="none" spc="-7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2022</a:t>
            </a:r>
            <a:r>
              <a:rPr kumimoji="0" sz="700" b="0" i="1" u="none" strike="noStrike" kern="0" cap="none" spc="-1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 </a:t>
            </a:r>
            <a:r>
              <a:rPr kumimoji="0" sz="700" b="0" i="1" u="none" strike="noStrike" kern="0" cap="none" spc="-7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and</a:t>
            </a:r>
            <a:r>
              <a:rPr kumimoji="0" sz="700" b="0" i="1" u="none" strike="noStrike" kern="0" cap="none" spc="-1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 </a:t>
            </a:r>
            <a:r>
              <a:rPr kumimoji="0" sz="700" b="0" i="1" u="none" strike="noStrike" kern="0" cap="none" spc="-2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2026</a:t>
            </a:r>
            <a:endParaRPr kumimoji="0" sz="7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LightOblique"/>
              <a:cs typeface="Avenir-LightOblique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1" u="none" strike="noStrike" kern="0" cap="none" spc="-7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(IWSR</a:t>
            </a:r>
            <a:r>
              <a:rPr kumimoji="0" sz="700" b="0" i="1" u="none" strike="noStrike" kern="0" cap="none" spc="-2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 </a:t>
            </a:r>
            <a:r>
              <a:rPr kumimoji="0" sz="700" b="0" i="1" u="none" strike="noStrike" kern="0" cap="none" spc="-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LightOblique"/>
                <a:cs typeface="Avenir-LightOblique"/>
              </a:rPr>
              <a:t>2023)</a:t>
            </a:r>
            <a:endParaRPr kumimoji="0" sz="7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LightOblique"/>
              <a:cs typeface="Avenir-LightOblique"/>
            </a:endParaRPr>
          </a:p>
        </p:txBody>
      </p:sp>
      <p:sp>
        <p:nvSpPr>
          <p:cNvPr id="98" name="object 26">
            <a:extLst>
              <a:ext uri="{FF2B5EF4-FFF2-40B4-BE49-F238E27FC236}">
                <a16:creationId xmlns:a16="http://schemas.microsoft.com/office/drawing/2014/main" id="{8F5E2D29-10B6-4ED1-4696-190D561A2215}"/>
              </a:ext>
            </a:extLst>
          </p:cNvPr>
          <p:cNvSpPr/>
          <p:nvPr/>
        </p:nvSpPr>
        <p:spPr>
          <a:xfrm>
            <a:off x="5884641" y="1765757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103" y="0"/>
                </a:lnTo>
              </a:path>
            </a:pathLst>
          </a:custGeom>
          <a:ln w="11430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" name="object 27">
            <a:extLst>
              <a:ext uri="{FF2B5EF4-FFF2-40B4-BE49-F238E27FC236}">
                <a16:creationId xmlns:a16="http://schemas.microsoft.com/office/drawing/2014/main" id="{4D3DA774-A2FF-7CFB-CFBE-E1A90DDCF62B}"/>
              </a:ext>
            </a:extLst>
          </p:cNvPr>
          <p:cNvSpPr/>
          <p:nvPr/>
        </p:nvSpPr>
        <p:spPr>
          <a:xfrm>
            <a:off x="8108633" y="2272619"/>
            <a:ext cx="651510" cy="0"/>
          </a:xfrm>
          <a:custGeom>
            <a:avLst/>
            <a:gdLst/>
            <a:ahLst/>
            <a:cxnLst/>
            <a:rect l="l" t="t" r="r" b="b"/>
            <a:pathLst>
              <a:path w="651510">
                <a:moveTo>
                  <a:pt x="0" y="0"/>
                </a:moveTo>
                <a:lnTo>
                  <a:pt x="651103" y="0"/>
                </a:lnTo>
              </a:path>
            </a:pathLst>
          </a:custGeom>
          <a:ln w="11430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CAAFFF6D-E417-7C15-43DF-CC0E8E62EAC0}"/>
              </a:ext>
            </a:extLst>
          </p:cNvPr>
          <p:cNvSpPr txBox="1"/>
          <p:nvPr/>
        </p:nvSpPr>
        <p:spPr>
          <a:xfrm>
            <a:off x="2844562" y="401462"/>
            <a:ext cx="2154406" cy="1754326"/>
          </a:xfrm>
          <a:prstGeom prst="rect">
            <a:avLst/>
          </a:prstGeom>
          <a:solidFill>
            <a:srgbClr val="DCE8E8"/>
          </a:solidFill>
          <a:ln>
            <a:solidFill>
              <a:srgbClr val="00555D"/>
            </a:solidFill>
          </a:ln>
        </p:spPr>
        <p:txBody>
          <a:bodyPr wrap="square">
            <a:spAutoFit/>
          </a:bodyPr>
          <a:lstStyle/>
          <a:p>
            <a:r>
              <a:rPr lang="it-IT" sz="1200" kern="0" spc="-50" dirty="0">
                <a:solidFill>
                  <a:srgbClr val="00555D"/>
                </a:solidFill>
                <a:latin typeface="Avenir-Book"/>
              </a:rPr>
              <a:t>I consumatori che scelgono di vivere uno stile di vita più equilibrato; il movimento “</a:t>
            </a:r>
            <a:r>
              <a:rPr lang="it-IT" sz="1200" kern="0" spc="-50" dirty="0" err="1">
                <a:solidFill>
                  <a:srgbClr val="00555D"/>
                </a:solidFill>
                <a:latin typeface="Avenir-Book"/>
              </a:rPr>
              <a:t>Sober</a:t>
            </a:r>
            <a:r>
              <a:rPr lang="it-IT" sz="1200" kern="0" spc="-50" dirty="0">
                <a:solidFill>
                  <a:srgbClr val="00555D"/>
                </a:solidFill>
                <a:latin typeface="Avenir-Book"/>
              </a:rPr>
              <a:t> </a:t>
            </a:r>
            <a:r>
              <a:rPr lang="it-IT" sz="1200" kern="0" spc="-50" dirty="0" err="1">
                <a:solidFill>
                  <a:srgbClr val="00555D"/>
                </a:solidFill>
                <a:latin typeface="Avenir-Book"/>
              </a:rPr>
              <a:t>Curious</a:t>
            </a:r>
            <a:r>
              <a:rPr lang="it-IT" sz="1200" kern="0" spc="-50" dirty="0">
                <a:solidFill>
                  <a:srgbClr val="00555D"/>
                </a:solidFill>
                <a:latin typeface="Avenir-Book"/>
              </a:rPr>
              <a:t>”.</a:t>
            </a:r>
          </a:p>
          <a:p>
            <a:r>
              <a:rPr lang="it-IT" sz="1200" kern="0" spc="-50" dirty="0">
                <a:solidFill>
                  <a:srgbClr val="00555D"/>
                </a:solidFill>
                <a:latin typeface="Avenir-Book"/>
              </a:rPr>
              <a:t>Soprattutto i millennial (giovani), il gruppo della </a:t>
            </a:r>
            <a:r>
              <a:rPr lang="it-IT" sz="1200" kern="0" spc="-50" dirty="0" err="1">
                <a:solidFill>
                  <a:srgbClr val="00555D"/>
                </a:solidFill>
                <a:latin typeface="Avenir-Book"/>
              </a:rPr>
              <a:t>Gen</a:t>
            </a:r>
            <a:r>
              <a:rPr lang="it-IT" sz="1200" kern="0" spc="-50" dirty="0">
                <a:solidFill>
                  <a:srgbClr val="00555D"/>
                </a:solidFill>
                <a:latin typeface="Avenir-Book"/>
              </a:rPr>
              <a:t> Z sta diventando più consapevole ed esigente riguardo al tipo di cocktail che sono disposti a bere.</a:t>
            </a:r>
            <a:endParaRPr lang="en-US" sz="1200" kern="0" spc="-50" dirty="0">
              <a:solidFill>
                <a:srgbClr val="00555D"/>
              </a:solidFill>
              <a:latin typeface="Avenir-Book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269585" y="260461"/>
            <a:ext cx="11652885" cy="6308725"/>
          </a:xfrm>
          <a:custGeom>
            <a:avLst/>
            <a:gdLst/>
            <a:ahLst/>
            <a:cxnLst/>
            <a:rect l="l" t="t" r="r" b="b"/>
            <a:pathLst>
              <a:path w="11652885" h="6308725">
                <a:moveTo>
                  <a:pt x="6595668" y="6308458"/>
                </a:moveTo>
                <a:lnTo>
                  <a:pt x="10853585" y="6308458"/>
                </a:lnTo>
                <a:lnTo>
                  <a:pt x="11642725" y="6308458"/>
                </a:lnTo>
                <a:lnTo>
                  <a:pt x="11652808" y="6308458"/>
                </a:lnTo>
                <a:lnTo>
                  <a:pt x="11652808" y="6298374"/>
                </a:lnTo>
                <a:lnTo>
                  <a:pt x="11652808" y="10083"/>
                </a:lnTo>
                <a:lnTo>
                  <a:pt x="11652808" y="0"/>
                </a:lnTo>
                <a:lnTo>
                  <a:pt x="11642725" y="0"/>
                </a:lnTo>
                <a:lnTo>
                  <a:pt x="10083" y="0"/>
                </a:lnTo>
                <a:lnTo>
                  <a:pt x="0" y="0"/>
                </a:lnTo>
                <a:lnTo>
                  <a:pt x="0" y="10083"/>
                </a:lnTo>
                <a:lnTo>
                  <a:pt x="0" y="6298374"/>
                </a:lnTo>
                <a:lnTo>
                  <a:pt x="0" y="6308458"/>
                </a:lnTo>
                <a:lnTo>
                  <a:pt x="10083" y="6308458"/>
                </a:lnTo>
                <a:lnTo>
                  <a:pt x="2454414" y="6308458"/>
                </a:lnTo>
                <a:lnTo>
                  <a:pt x="5047462" y="6308458"/>
                </a:lnTo>
                <a:lnTo>
                  <a:pt x="6595668" y="6308458"/>
                </a:lnTo>
                <a:close/>
              </a:path>
            </a:pathLst>
          </a:custGeom>
          <a:ln w="20167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96458" y="287343"/>
            <a:ext cx="11599545" cy="6254750"/>
          </a:xfrm>
          <a:custGeom>
            <a:avLst/>
            <a:gdLst/>
            <a:ahLst/>
            <a:cxnLst/>
            <a:rect l="l" t="t" r="r" b="b"/>
            <a:pathLst>
              <a:path w="11599545" h="6254750">
                <a:moveTo>
                  <a:pt x="6568795" y="6254699"/>
                </a:moveTo>
                <a:lnTo>
                  <a:pt x="10826711" y="6254699"/>
                </a:lnTo>
                <a:lnTo>
                  <a:pt x="11599049" y="6254699"/>
                </a:lnTo>
                <a:lnTo>
                  <a:pt x="11599049" y="0"/>
                </a:lnTo>
                <a:lnTo>
                  <a:pt x="0" y="0"/>
                </a:lnTo>
                <a:lnTo>
                  <a:pt x="0" y="6254699"/>
                </a:lnTo>
                <a:lnTo>
                  <a:pt x="2427541" y="6254699"/>
                </a:lnTo>
                <a:lnTo>
                  <a:pt x="5020589" y="6254699"/>
                </a:lnTo>
                <a:lnTo>
                  <a:pt x="6568795" y="6254699"/>
                </a:lnTo>
                <a:close/>
              </a:path>
            </a:pathLst>
          </a:custGeom>
          <a:ln w="6731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6081" y="345515"/>
            <a:ext cx="1297454" cy="5796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fr-FR" i="1" dirty="0">
                <a:solidFill>
                  <a:srgbClr val="00555D"/>
                </a:solidFill>
                <a:latin typeface="Avenir-MediumOblique"/>
                <a:cs typeface="Avenir-MediumOblique"/>
              </a:rPr>
              <a:t>C</a:t>
            </a:r>
            <a:r>
              <a:rPr sz="1800" i="1" spc="-10" dirty="0" err="1">
                <a:solidFill>
                  <a:srgbClr val="00555D"/>
                </a:solidFill>
                <a:latin typeface="Avenir-MediumOblique"/>
                <a:cs typeface="Avenir-MediumOblique"/>
              </a:rPr>
              <a:t>ocktail</a:t>
            </a:r>
            <a:endParaRPr lang="en-US" sz="1800" i="1" spc="-10" dirty="0">
              <a:solidFill>
                <a:srgbClr val="00555D"/>
              </a:solidFill>
              <a:latin typeface="Avenir-MediumOblique"/>
              <a:cs typeface="Avenir-MediumOblique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b="1" i="1" spc="-10" dirty="0" err="1">
                <a:solidFill>
                  <a:srgbClr val="00555D"/>
                </a:solidFill>
                <a:latin typeface="Avenir-MediumOblique"/>
                <a:cs typeface="Avenir-MediumOblique"/>
              </a:rPr>
              <a:t>Analcolici</a:t>
            </a:r>
            <a:endParaRPr sz="1800" b="1" dirty="0">
              <a:latin typeface="Avenir-MediumOblique"/>
              <a:cs typeface="Avenir-MediumObliqu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39384" y="3414798"/>
            <a:ext cx="1015327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800" i="1" dirty="0">
                <a:solidFill>
                  <a:srgbClr val="00555D"/>
                </a:solidFill>
                <a:latin typeface="Avenir-MediumOblique"/>
                <a:cs typeface="Avenir-MediumOblique"/>
              </a:rPr>
              <a:t>Cocktail </a:t>
            </a:r>
            <a:r>
              <a:rPr lang="en-US" sz="1800" i="1" dirty="0">
                <a:solidFill>
                  <a:srgbClr val="00555D"/>
                </a:solidFill>
                <a:latin typeface="Avenir-MediumOblique"/>
                <a:cs typeface="Avenir-MediumOblique"/>
              </a:rPr>
              <a:t>con</a:t>
            </a:r>
            <a:r>
              <a:rPr sz="1800" i="1" dirty="0">
                <a:solidFill>
                  <a:srgbClr val="00555D"/>
                </a:solidFill>
                <a:latin typeface="Avenir-MediumOblique"/>
                <a:cs typeface="Avenir-MediumOblique"/>
              </a:rPr>
              <a:t> </a:t>
            </a:r>
            <a:r>
              <a:rPr lang="en-US" sz="1800" i="1" spc="-10" dirty="0" err="1">
                <a:solidFill>
                  <a:srgbClr val="00555D"/>
                </a:solidFill>
                <a:latin typeface="Avenir-MediumOblique"/>
                <a:cs typeface="Avenir-MediumOblique"/>
              </a:rPr>
              <a:t>alcol</a:t>
            </a:r>
            <a:r>
              <a:rPr lang="en-US" sz="1800" i="1" spc="-10" dirty="0">
                <a:solidFill>
                  <a:srgbClr val="00555D"/>
                </a:solidFill>
                <a:latin typeface="Avenir-MediumOblique"/>
                <a:cs typeface="Avenir-MediumOblique"/>
              </a:rPr>
              <a:t> </a:t>
            </a:r>
            <a:r>
              <a:rPr lang="en-US" sz="1800" b="1" i="1" dirty="0">
                <a:solidFill>
                  <a:srgbClr val="00555D"/>
                </a:solidFill>
                <a:latin typeface="Avenir-BlackOblique"/>
                <a:cs typeface="Avenir-BlackOblique"/>
              </a:rPr>
              <a:t>ridotto</a:t>
            </a:r>
            <a:endParaRPr sz="1800" dirty="0">
              <a:latin typeface="Avenir-MediumOblique"/>
              <a:cs typeface="Avenir-MediumOblique"/>
            </a:endParaRPr>
          </a:p>
        </p:txBody>
      </p:sp>
      <p:sp>
        <p:nvSpPr>
          <p:cNvPr id="63" name="object 5">
            <a:extLst>
              <a:ext uri="{FF2B5EF4-FFF2-40B4-BE49-F238E27FC236}">
                <a16:creationId xmlns:a16="http://schemas.microsoft.com/office/drawing/2014/main" id="{E02102CC-A923-63FD-3E89-0AA1FE3F1915}"/>
              </a:ext>
            </a:extLst>
          </p:cNvPr>
          <p:cNvSpPr/>
          <p:nvPr/>
        </p:nvSpPr>
        <p:spPr>
          <a:xfrm>
            <a:off x="1267134" y="382751"/>
            <a:ext cx="2016000" cy="2880000"/>
          </a:xfrm>
          <a:custGeom>
            <a:avLst/>
            <a:gdLst/>
            <a:ahLst/>
            <a:cxnLst/>
            <a:rect l="l" t="t" r="r" b="b"/>
            <a:pathLst>
              <a:path w="1965325" h="4938395">
                <a:moveTo>
                  <a:pt x="1874329" y="0"/>
                </a:moveTo>
                <a:lnTo>
                  <a:pt x="90411" y="0"/>
                </a:lnTo>
                <a:lnTo>
                  <a:pt x="55222" y="7104"/>
                </a:lnTo>
                <a:lnTo>
                  <a:pt x="26484" y="26479"/>
                </a:lnTo>
                <a:lnTo>
                  <a:pt x="7106" y="55217"/>
                </a:lnTo>
                <a:lnTo>
                  <a:pt x="0" y="90411"/>
                </a:lnTo>
                <a:lnTo>
                  <a:pt x="0" y="4938358"/>
                </a:lnTo>
                <a:lnTo>
                  <a:pt x="1964728" y="4938358"/>
                </a:lnTo>
                <a:lnTo>
                  <a:pt x="1964728" y="90411"/>
                </a:lnTo>
                <a:lnTo>
                  <a:pt x="1957623" y="55217"/>
                </a:lnTo>
                <a:lnTo>
                  <a:pt x="1938250" y="26479"/>
                </a:lnTo>
                <a:lnTo>
                  <a:pt x="1909515" y="7104"/>
                </a:lnTo>
                <a:lnTo>
                  <a:pt x="1874329" y="0"/>
                </a:lnTo>
                <a:close/>
              </a:path>
            </a:pathLst>
          </a:custGeom>
          <a:solidFill>
            <a:srgbClr val="DCE8E8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4" name="object 6">
            <a:extLst>
              <a:ext uri="{FF2B5EF4-FFF2-40B4-BE49-F238E27FC236}">
                <a16:creationId xmlns:a16="http://schemas.microsoft.com/office/drawing/2014/main" id="{AE558744-80AC-B264-C0B5-D8051B29BC0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5146" y="111349"/>
            <a:ext cx="1250647" cy="3158997"/>
          </a:xfrm>
          <a:prstGeom prst="rect">
            <a:avLst/>
          </a:prstGeom>
        </p:spPr>
      </p:pic>
      <p:sp>
        <p:nvSpPr>
          <p:cNvPr id="66" name="object 10">
            <a:extLst>
              <a:ext uri="{FF2B5EF4-FFF2-40B4-BE49-F238E27FC236}">
                <a16:creationId xmlns:a16="http://schemas.microsoft.com/office/drawing/2014/main" id="{BB78EA62-3B86-1C25-4AC1-258F832C4E7B}"/>
              </a:ext>
            </a:extLst>
          </p:cNvPr>
          <p:cNvSpPr>
            <a:spLocks noChangeAspect="1"/>
          </p:cNvSpPr>
          <p:nvPr/>
        </p:nvSpPr>
        <p:spPr>
          <a:xfrm>
            <a:off x="1359098" y="570137"/>
            <a:ext cx="1523810" cy="1523810"/>
          </a:xfrm>
          <a:custGeom>
            <a:avLst/>
            <a:gdLst/>
            <a:ahLst/>
            <a:cxnLst/>
            <a:rect l="l" t="t" r="r" b="b"/>
            <a:pathLst>
              <a:path w="1604010" h="1604010">
                <a:moveTo>
                  <a:pt x="0" y="1603984"/>
                </a:moveTo>
                <a:lnTo>
                  <a:pt x="1603984" y="1603984"/>
                </a:lnTo>
                <a:lnTo>
                  <a:pt x="1603984" y="0"/>
                </a:lnTo>
                <a:lnTo>
                  <a:pt x="0" y="0"/>
                </a:lnTo>
                <a:lnTo>
                  <a:pt x="0" y="1603984"/>
                </a:lnTo>
                <a:close/>
              </a:path>
            </a:pathLst>
          </a:custGeom>
          <a:ln w="6096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7" name="object 11">
            <a:extLst>
              <a:ext uri="{FF2B5EF4-FFF2-40B4-BE49-F238E27FC236}">
                <a16:creationId xmlns:a16="http://schemas.microsoft.com/office/drawing/2014/main" id="{1768D608-11D4-4694-90E2-F9447A039E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0002" y="643061"/>
            <a:ext cx="1385265" cy="1385253"/>
          </a:xfrm>
          <a:prstGeom prst="rect">
            <a:avLst/>
          </a:prstGeom>
        </p:spPr>
      </p:pic>
      <p:sp>
        <p:nvSpPr>
          <p:cNvPr id="68" name="object 12">
            <a:extLst>
              <a:ext uri="{FF2B5EF4-FFF2-40B4-BE49-F238E27FC236}">
                <a16:creationId xmlns:a16="http://schemas.microsoft.com/office/drawing/2014/main" id="{BF0588C1-8414-8B50-4D53-637F185F6F4C}"/>
              </a:ext>
            </a:extLst>
          </p:cNvPr>
          <p:cNvSpPr/>
          <p:nvPr/>
        </p:nvSpPr>
        <p:spPr>
          <a:xfrm>
            <a:off x="5480084" y="382751"/>
            <a:ext cx="2016000" cy="2880000"/>
          </a:xfrm>
          <a:custGeom>
            <a:avLst/>
            <a:gdLst/>
            <a:ahLst/>
            <a:cxnLst/>
            <a:rect l="l" t="t" r="r" b="b"/>
            <a:pathLst>
              <a:path w="1965325" h="4938395">
                <a:moveTo>
                  <a:pt x="1874329" y="0"/>
                </a:moveTo>
                <a:lnTo>
                  <a:pt x="90411" y="0"/>
                </a:lnTo>
                <a:lnTo>
                  <a:pt x="55222" y="7104"/>
                </a:lnTo>
                <a:lnTo>
                  <a:pt x="26484" y="26479"/>
                </a:lnTo>
                <a:lnTo>
                  <a:pt x="7106" y="55217"/>
                </a:lnTo>
                <a:lnTo>
                  <a:pt x="0" y="90411"/>
                </a:lnTo>
                <a:lnTo>
                  <a:pt x="0" y="4938358"/>
                </a:lnTo>
                <a:lnTo>
                  <a:pt x="1964728" y="4938358"/>
                </a:lnTo>
                <a:lnTo>
                  <a:pt x="1964728" y="90411"/>
                </a:lnTo>
                <a:lnTo>
                  <a:pt x="1957623" y="55217"/>
                </a:lnTo>
                <a:lnTo>
                  <a:pt x="1938250" y="26479"/>
                </a:lnTo>
                <a:lnTo>
                  <a:pt x="1909515" y="7104"/>
                </a:lnTo>
                <a:lnTo>
                  <a:pt x="1874329" y="0"/>
                </a:lnTo>
                <a:close/>
              </a:path>
            </a:pathLst>
          </a:custGeom>
          <a:solidFill>
            <a:srgbClr val="DCE8E8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9" name="object 13">
            <a:extLst>
              <a:ext uri="{FF2B5EF4-FFF2-40B4-BE49-F238E27FC236}">
                <a16:creationId xmlns:a16="http://schemas.microsoft.com/office/drawing/2014/main" id="{C89B4A73-AB1A-E7F8-75C3-6D2EDF4D952B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7452" y="93347"/>
            <a:ext cx="1236077" cy="3176999"/>
          </a:xfrm>
          <a:prstGeom prst="rect">
            <a:avLst/>
          </a:prstGeom>
        </p:spPr>
      </p:pic>
      <p:sp>
        <p:nvSpPr>
          <p:cNvPr id="70" name="object 14">
            <a:extLst>
              <a:ext uri="{FF2B5EF4-FFF2-40B4-BE49-F238E27FC236}">
                <a16:creationId xmlns:a16="http://schemas.microsoft.com/office/drawing/2014/main" id="{10FDC5CF-7F48-84BE-113C-B33DB112913A}"/>
              </a:ext>
            </a:extLst>
          </p:cNvPr>
          <p:cNvSpPr txBox="1"/>
          <p:nvPr/>
        </p:nvSpPr>
        <p:spPr>
          <a:xfrm>
            <a:off x="1378776" y="2166136"/>
            <a:ext cx="1692000" cy="88601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04139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60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Fluère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Original </a:t>
            </a:r>
            <a:endParaRPr kumimoji="0" lang="en-US" sz="1000" b="0" i="0" u="none" strike="noStrike" kern="0" cap="none" spc="-1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104139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15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1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Succo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di lime</a:t>
            </a:r>
            <a:endParaRPr kumimoji="0" lang="en-US" sz="1000" b="0" i="0" u="none" strike="noStrike" kern="0" cap="none" spc="-1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104139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10  ml </a:t>
            </a:r>
            <a:r>
              <a:rPr kumimoji="0" lang="en-US" sz="1000" b="0" i="0" u="none" strike="noStrike" kern="0" cap="none" spc="-1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Sciroppo</a:t>
            </a:r>
            <a:r>
              <a:rPr kumimoji="0" lang="en-US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di </a:t>
            </a:r>
            <a:r>
              <a:rPr kumimoji="0" lang="en-US" sz="1000" b="0" i="0" u="none" strike="noStrike" kern="0" cap="none" spc="-1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zucchero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5080" lvl="0" defTabSz="914400" eaLnBrk="1" fontAlgn="auto" latinLnBrk="0" hangingPunct="1">
              <a:lnSpc>
                <a:spcPts val="1019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Guarnire con una ciliegia maraschino posizionata sul fondo del bicchiere.</a:t>
            </a:r>
          </a:p>
        </p:txBody>
      </p:sp>
      <p:sp>
        <p:nvSpPr>
          <p:cNvPr id="71" name="object 15">
            <a:extLst>
              <a:ext uri="{FF2B5EF4-FFF2-40B4-BE49-F238E27FC236}">
                <a16:creationId xmlns:a16="http://schemas.microsoft.com/office/drawing/2014/main" id="{FFEE850B-57AE-9E27-B62D-1649E365C869}"/>
              </a:ext>
            </a:extLst>
          </p:cNvPr>
          <p:cNvSpPr txBox="1"/>
          <p:nvPr/>
        </p:nvSpPr>
        <p:spPr>
          <a:xfrm>
            <a:off x="1779684" y="367392"/>
            <a:ext cx="887094" cy="188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1" i="0" u="none" strike="noStrike" kern="0" cap="none" spc="0" normalizeH="0" baseline="0" noProof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Fluère</a:t>
            </a:r>
            <a:r>
              <a:rPr kumimoji="0" sz="1050" b="1" i="0" u="none" strike="noStrike" kern="0" cap="none" spc="15" normalizeH="0" baseline="0" noProof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050" b="1" i="0" u="none" strike="noStrike" kern="0" cap="none" spc="-10" normalizeH="0" baseline="0" noProof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Gimlet</a:t>
            </a:r>
            <a:endParaRPr kumimoji="0" sz="10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Heavy"/>
              <a:cs typeface="Avenir-Heavy"/>
            </a:endParaRPr>
          </a:p>
        </p:txBody>
      </p:sp>
      <p:sp>
        <p:nvSpPr>
          <p:cNvPr id="72" name="object 16">
            <a:extLst>
              <a:ext uri="{FF2B5EF4-FFF2-40B4-BE49-F238E27FC236}">
                <a16:creationId xmlns:a16="http://schemas.microsoft.com/office/drawing/2014/main" id="{5453F916-894D-1635-FC2A-A6C985F6F09B}"/>
              </a:ext>
            </a:extLst>
          </p:cNvPr>
          <p:cNvSpPr txBox="1"/>
          <p:nvPr/>
        </p:nvSpPr>
        <p:spPr>
          <a:xfrm>
            <a:off x="5679880" y="2186551"/>
            <a:ext cx="1692000" cy="4628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50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Fluère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Spiced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Cane </a:t>
            </a:r>
            <a:endParaRPr kumimoji="0" lang="en-US" sz="1000" b="0" i="0" u="none" strike="noStrike" kern="0" cap="none" spc="-2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L="12065" marR="508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40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lang="en-US" sz="1000" kern="0" spc="-10" dirty="0">
                <a:solidFill>
                  <a:srgbClr val="231F20"/>
                </a:solidFill>
                <a:latin typeface="Avenir-Roman"/>
                <a:cs typeface="Avenir-Roman"/>
              </a:rPr>
              <a:t>E</a:t>
            </a:r>
            <a:r>
              <a:rPr kumimoji="0" sz="1000" b="0" i="0" u="none" strike="noStrike" kern="0" cap="none" spc="-1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spresso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L="0" marR="0" lvl="0" indent="0" defTabSz="914400" eaLnBrk="1" fontAlgn="auto" latinLnBrk="0" hangingPunct="1">
              <a:lnSpc>
                <a:spcPts val="101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15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Sciroppo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alla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vaniglia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</p:txBody>
      </p:sp>
      <p:sp>
        <p:nvSpPr>
          <p:cNvPr id="73" name="object 18">
            <a:extLst>
              <a:ext uri="{FF2B5EF4-FFF2-40B4-BE49-F238E27FC236}">
                <a16:creationId xmlns:a16="http://schemas.microsoft.com/office/drawing/2014/main" id="{D70F5464-28AD-BAA2-64CC-75574040D94D}"/>
              </a:ext>
            </a:extLst>
          </p:cNvPr>
          <p:cNvSpPr>
            <a:spLocks noChangeAspect="1"/>
          </p:cNvSpPr>
          <p:nvPr/>
        </p:nvSpPr>
        <p:spPr>
          <a:xfrm>
            <a:off x="5512008" y="590552"/>
            <a:ext cx="1523810" cy="1523810"/>
          </a:xfrm>
          <a:custGeom>
            <a:avLst/>
            <a:gdLst/>
            <a:ahLst/>
            <a:cxnLst/>
            <a:rect l="l" t="t" r="r" b="b"/>
            <a:pathLst>
              <a:path w="1604009" h="1604010">
                <a:moveTo>
                  <a:pt x="0" y="1603984"/>
                </a:moveTo>
                <a:lnTo>
                  <a:pt x="1603984" y="1603984"/>
                </a:lnTo>
                <a:lnTo>
                  <a:pt x="1603984" y="0"/>
                </a:lnTo>
                <a:lnTo>
                  <a:pt x="0" y="0"/>
                </a:lnTo>
                <a:lnTo>
                  <a:pt x="0" y="1603984"/>
                </a:lnTo>
                <a:close/>
              </a:path>
            </a:pathLst>
          </a:custGeom>
          <a:ln w="6096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4" name="object 19">
            <a:extLst>
              <a:ext uri="{FF2B5EF4-FFF2-40B4-BE49-F238E27FC236}">
                <a16:creationId xmlns:a16="http://schemas.microsoft.com/office/drawing/2014/main" id="{85578CDE-4AF5-3B4C-0430-0FB14DF96F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912" y="663476"/>
            <a:ext cx="1385265" cy="1385253"/>
          </a:xfrm>
          <a:prstGeom prst="rect">
            <a:avLst/>
          </a:prstGeom>
        </p:spPr>
      </p:pic>
      <p:sp>
        <p:nvSpPr>
          <p:cNvPr id="75" name="object 20">
            <a:extLst>
              <a:ext uri="{FF2B5EF4-FFF2-40B4-BE49-F238E27FC236}">
                <a16:creationId xmlns:a16="http://schemas.microsoft.com/office/drawing/2014/main" id="{A7BA3D80-0B2D-BEFC-029C-DB6BFD3A4C2D}"/>
              </a:ext>
            </a:extLst>
          </p:cNvPr>
          <p:cNvSpPr/>
          <p:nvPr/>
        </p:nvSpPr>
        <p:spPr>
          <a:xfrm>
            <a:off x="3371512" y="372742"/>
            <a:ext cx="2016000" cy="2880000"/>
          </a:xfrm>
          <a:custGeom>
            <a:avLst/>
            <a:gdLst/>
            <a:ahLst/>
            <a:cxnLst/>
            <a:rect l="l" t="t" r="r" b="b"/>
            <a:pathLst>
              <a:path w="1965325" h="4938395">
                <a:moveTo>
                  <a:pt x="1874329" y="0"/>
                </a:moveTo>
                <a:lnTo>
                  <a:pt x="90411" y="0"/>
                </a:lnTo>
                <a:lnTo>
                  <a:pt x="55222" y="7104"/>
                </a:lnTo>
                <a:lnTo>
                  <a:pt x="26484" y="26479"/>
                </a:lnTo>
                <a:lnTo>
                  <a:pt x="7106" y="55217"/>
                </a:lnTo>
                <a:lnTo>
                  <a:pt x="0" y="90411"/>
                </a:lnTo>
                <a:lnTo>
                  <a:pt x="0" y="4938358"/>
                </a:lnTo>
                <a:lnTo>
                  <a:pt x="1964728" y="4938358"/>
                </a:lnTo>
                <a:lnTo>
                  <a:pt x="1964728" y="90411"/>
                </a:lnTo>
                <a:lnTo>
                  <a:pt x="1957623" y="55217"/>
                </a:lnTo>
                <a:lnTo>
                  <a:pt x="1938250" y="26479"/>
                </a:lnTo>
                <a:lnTo>
                  <a:pt x="1909515" y="7104"/>
                </a:lnTo>
                <a:lnTo>
                  <a:pt x="1874329" y="0"/>
                </a:lnTo>
                <a:close/>
              </a:path>
            </a:pathLst>
          </a:custGeom>
          <a:solidFill>
            <a:srgbClr val="DCE8E8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6" name="object 21">
            <a:extLst>
              <a:ext uri="{FF2B5EF4-FFF2-40B4-BE49-F238E27FC236}">
                <a16:creationId xmlns:a16="http://schemas.microsoft.com/office/drawing/2014/main" id="{24AE3FA3-A822-785B-40E9-C2A0C511852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4273" y="105347"/>
            <a:ext cx="1225943" cy="3164999"/>
          </a:xfrm>
          <a:prstGeom prst="rect">
            <a:avLst/>
          </a:prstGeom>
        </p:spPr>
      </p:pic>
      <p:sp>
        <p:nvSpPr>
          <p:cNvPr id="77" name="object 22">
            <a:extLst>
              <a:ext uri="{FF2B5EF4-FFF2-40B4-BE49-F238E27FC236}">
                <a16:creationId xmlns:a16="http://schemas.microsoft.com/office/drawing/2014/main" id="{30157CC0-9F37-EBE8-1C94-9AD8A548DA72}"/>
              </a:ext>
            </a:extLst>
          </p:cNvPr>
          <p:cNvSpPr txBox="1"/>
          <p:nvPr/>
        </p:nvSpPr>
        <p:spPr>
          <a:xfrm>
            <a:off x="5566784" y="387807"/>
            <a:ext cx="1493520" cy="188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1" i="0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Fluère</a:t>
            </a:r>
            <a:r>
              <a:rPr kumimoji="0" sz="1050" b="1" i="0" u="none" strike="noStrike" kern="0" cap="none" spc="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050" b="1" i="0" u="none" strike="noStrike" kern="0" cap="none" spc="-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Espresso</a:t>
            </a:r>
            <a:r>
              <a:rPr kumimoji="0" sz="1050" b="1" i="0" u="none" strike="noStrike" kern="0" cap="none" spc="-1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050" b="1" i="0" u="none" strike="noStrike" kern="0" cap="none" spc="-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Martini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Heavy"/>
              <a:cs typeface="Avenir-Heavy"/>
            </a:endParaRPr>
          </a:p>
        </p:txBody>
      </p:sp>
      <p:sp>
        <p:nvSpPr>
          <p:cNvPr id="78" name="object 23">
            <a:extLst>
              <a:ext uri="{FF2B5EF4-FFF2-40B4-BE49-F238E27FC236}">
                <a16:creationId xmlns:a16="http://schemas.microsoft.com/office/drawing/2014/main" id="{7869C8A8-C9C0-6825-496D-DE6033A53733}"/>
              </a:ext>
            </a:extLst>
          </p:cNvPr>
          <p:cNvSpPr txBox="1"/>
          <p:nvPr/>
        </p:nvSpPr>
        <p:spPr>
          <a:xfrm>
            <a:off x="3471083" y="2158928"/>
            <a:ext cx="1839321" cy="101425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49530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60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Fluère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Raspberry</a:t>
            </a:r>
            <a:endParaRPr kumimoji="0" lang="fr-FR" sz="1000" b="0" i="0" u="none" strike="noStrike" kern="0" cap="none" spc="-1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L="12700" marR="49530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30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Succo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di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limone</a:t>
            </a:r>
            <a:endParaRPr kumimoji="0" lang="en-US" sz="1000" b="0" i="0" u="none" strike="noStrike" kern="0" cap="none" spc="50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L="12700" marR="49530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20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lang="en-US" sz="1000" kern="0" dirty="0" err="1">
                <a:solidFill>
                  <a:srgbClr val="231F20"/>
                </a:solidFill>
                <a:latin typeface="Avenir-Roman"/>
                <a:cs typeface="Avenir-Roman"/>
              </a:rPr>
              <a:t>Sciroppo</a:t>
            </a:r>
            <a:r>
              <a:rPr lang="en-US" sz="1000" kern="0" dirty="0">
                <a:solidFill>
                  <a:srgbClr val="231F20"/>
                </a:solidFill>
                <a:latin typeface="Avenir-Roman"/>
                <a:cs typeface="Avenir-Roman"/>
              </a:rPr>
              <a:t> di </a:t>
            </a:r>
            <a:r>
              <a:rPr lang="en-US" sz="1000" kern="0" dirty="0" err="1">
                <a:solidFill>
                  <a:srgbClr val="231F20"/>
                </a:solidFill>
                <a:latin typeface="Avenir-Roman"/>
                <a:cs typeface="Avenir-Roman"/>
              </a:rPr>
              <a:t>zucchero</a:t>
            </a:r>
            <a:endParaRPr kumimoji="0" lang="it-IT" sz="1000" b="0" i="0" u="none" strike="noStrike" kern="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L="12700" marR="140335" lvl="0" defTabSz="914400" eaLnBrk="1" fontAlgn="auto" latinLnBrk="0" hangingPunct="1">
              <a:lnSpc>
                <a:spcPts val="1019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Soda guarnita con spicchio di limone e ciliegina maraschino, un rametto di menta e uno spicchio di limone.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</p:txBody>
      </p:sp>
      <p:sp>
        <p:nvSpPr>
          <p:cNvPr id="79" name="object 25">
            <a:extLst>
              <a:ext uri="{FF2B5EF4-FFF2-40B4-BE49-F238E27FC236}">
                <a16:creationId xmlns:a16="http://schemas.microsoft.com/office/drawing/2014/main" id="{749E3215-BBC5-060A-B037-EEA19273BB3C}"/>
              </a:ext>
            </a:extLst>
          </p:cNvPr>
          <p:cNvSpPr>
            <a:spLocks noChangeAspect="1"/>
          </p:cNvSpPr>
          <p:nvPr/>
        </p:nvSpPr>
        <p:spPr>
          <a:xfrm>
            <a:off x="3445937" y="590552"/>
            <a:ext cx="1523810" cy="1523810"/>
          </a:xfrm>
          <a:custGeom>
            <a:avLst/>
            <a:gdLst/>
            <a:ahLst/>
            <a:cxnLst/>
            <a:rect l="l" t="t" r="r" b="b"/>
            <a:pathLst>
              <a:path w="1604010" h="1604010">
                <a:moveTo>
                  <a:pt x="0" y="1603984"/>
                </a:moveTo>
                <a:lnTo>
                  <a:pt x="1603984" y="1603984"/>
                </a:lnTo>
                <a:lnTo>
                  <a:pt x="1603984" y="0"/>
                </a:lnTo>
                <a:lnTo>
                  <a:pt x="0" y="0"/>
                </a:lnTo>
                <a:lnTo>
                  <a:pt x="0" y="1603984"/>
                </a:lnTo>
                <a:close/>
              </a:path>
            </a:pathLst>
          </a:custGeom>
          <a:ln w="6096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0" name="object 26">
            <a:extLst>
              <a:ext uri="{FF2B5EF4-FFF2-40B4-BE49-F238E27FC236}">
                <a16:creationId xmlns:a16="http://schemas.microsoft.com/office/drawing/2014/main" id="{F47DA3F2-7714-08B8-E281-ADE7F6DCA03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6854" y="663476"/>
            <a:ext cx="1385253" cy="1385253"/>
          </a:xfrm>
          <a:prstGeom prst="rect">
            <a:avLst/>
          </a:prstGeom>
        </p:spPr>
      </p:pic>
      <p:sp>
        <p:nvSpPr>
          <p:cNvPr id="81" name="object 27">
            <a:extLst>
              <a:ext uri="{FF2B5EF4-FFF2-40B4-BE49-F238E27FC236}">
                <a16:creationId xmlns:a16="http://schemas.microsoft.com/office/drawing/2014/main" id="{AE32A041-0B25-A3A3-95D9-2F08BA1CAADD}"/>
              </a:ext>
            </a:extLst>
          </p:cNvPr>
          <p:cNvSpPr/>
          <p:nvPr/>
        </p:nvSpPr>
        <p:spPr>
          <a:xfrm>
            <a:off x="7637152" y="382749"/>
            <a:ext cx="2016000" cy="2880000"/>
          </a:xfrm>
          <a:custGeom>
            <a:avLst/>
            <a:gdLst/>
            <a:ahLst/>
            <a:cxnLst/>
            <a:rect l="l" t="t" r="r" b="b"/>
            <a:pathLst>
              <a:path w="1965325" h="4938395">
                <a:moveTo>
                  <a:pt x="1874329" y="0"/>
                </a:moveTo>
                <a:lnTo>
                  <a:pt x="90411" y="0"/>
                </a:lnTo>
                <a:lnTo>
                  <a:pt x="55217" y="7104"/>
                </a:lnTo>
                <a:lnTo>
                  <a:pt x="26479" y="26479"/>
                </a:lnTo>
                <a:lnTo>
                  <a:pt x="7104" y="55217"/>
                </a:lnTo>
                <a:lnTo>
                  <a:pt x="0" y="90411"/>
                </a:lnTo>
                <a:lnTo>
                  <a:pt x="0" y="4938358"/>
                </a:lnTo>
                <a:lnTo>
                  <a:pt x="1964728" y="4938358"/>
                </a:lnTo>
                <a:lnTo>
                  <a:pt x="1964728" y="90411"/>
                </a:lnTo>
                <a:lnTo>
                  <a:pt x="1957623" y="55217"/>
                </a:lnTo>
                <a:lnTo>
                  <a:pt x="1938250" y="26479"/>
                </a:lnTo>
                <a:lnTo>
                  <a:pt x="1909515" y="7104"/>
                </a:lnTo>
                <a:lnTo>
                  <a:pt x="1874329" y="0"/>
                </a:lnTo>
                <a:close/>
              </a:path>
            </a:pathLst>
          </a:custGeom>
          <a:solidFill>
            <a:srgbClr val="DCE8E8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2" name="object 28">
            <a:extLst>
              <a:ext uri="{FF2B5EF4-FFF2-40B4-BE49-F238E27FC236}">
                <a16:creationId xmlns:a16="http://schemas.microsoft.com/office/drawing/2014/main" id="{CEADBAEB-B23A-FE47-4ABE-7B06AFBDB529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6460" y="21345"/>
            <a:ext cx="1275384" cy="3248999"/>
          </a:xfrm>
          <a:prstGeom prst="rect">
            <a:avLst/>
          </a:prstGeom>
        </p:spPr>
      </p:pic>
      <p:sp>
        <p:nvSpPr>
          <p:cNvPr id="83" name="object 29">
            <a:extLst>
              <a:ext uri="{FF2B5EF4-FFF2-40B4-BE49-F238E27FC236}">
                <a16:creationId xmlns:a16="http://schemas.microsoft.com/office/drawing/2014/main" id="{BA65E207-287C-4EB0-FE32-42953169D033}"/>
              </a:ext>
            </a:extLst>
          </p:cNvPr>
          <p:cNvSpPr>
            <a:spLocks noChangeAspect="1"/>
          </p:cNvSpPr>
          <p:nvPr/>
        </p:nvSpPr>
        <p:spPr>
          <a:xfrm>
            <a:off x="7723349" y="590550"/>
            <a:ext cx="1523810" cy="1523810"/>
          </a:xfrm>
          <a:custGeom>
            <a:avLst/>
            <a:gdLst/>
            <a:ahLst/>
            <a:cxnLst/>
            <a:rect l="l" t="t" r="r" b="b"/>
            <a:pathLst>
              <a:path w="1604009" h="1604010">
                <a:moveTo>
                  <a:pt x="0" y="1603984"/>
                </a:moveTo>
                <a:lnTo>
                  <a:pt x="1603984" y="1603984"/>
                </a:lnTo>
                <a:lnTo>
                  <a:pt x="1603984" y="0"/>
                </a:lnTo>
                <a:lnTo>
                  <a:pt x="0" y="0"/>
                </a:lnTo>
                <a:lnTo>
                  <a:pt x="0" y="1603984"/>
                </a:lnTo>
                <a:close/>
              </a:path>
            </a:pathLst>
          </a:custGeom>
          <a:ln w="6096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4" name="object 30">
            <a:extLst>
              <a:ext uri="{FF2B5EF4-FFF2-40B4-BE49-F238E27FC236}">
                <a16:creationId xmlns:a16="http://schemas.microsoft.com/office/drawing/2014/main" id="{9723FAE3-F949-569D-23DE-9FBA04AB995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6260" y="663474"/>
            <a:ext cx="1385249" cy="1385253"/>
          </a:xfrm>
          <a:prstGeom prst="rect">
            <a:avLst/>
          </a:prstGeom>
        </p:spPr>
      </p:pic>
      <p:sp>
        <p:nvSpPr>
          <p:cNvPr id="85" name="object 31">
            <a:extLst>
              <a:ext uri="{FF2B5EF4-FFF2-40B4-BE49-F238E27FC236}">
                <a16:creationId xmlns:a16="http://schemas.microsoft.com/office/drawing/2014/main" id="{10DCF116-DF0F-3D3F-FB19-8169E5AE51A8}"/>
              </a:ext>
            </a:extLst>
          </p:cNvPr>
          <p:cNvSpPr txBox="1"/>
          <p:nvPr/>
        </p:nvSpPr>
        <p:spPr>
          <a:xfrm>
            <a:off x="3868831" y="387807"/>
            <a:ext cx="863600" cy="188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1" i="0" u="none" strike="noStrike" kern="0" cap="none" spc="-10" normalizeH="0" baseline="0" noProof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Fluère</a:t>
            </a:r>
            <a:r>
              <a:rPr kumimoji="0" sz="1050" b="1" i="0" u="none" strike="noStrike" kern="0" cap="none" spc="-20" normalizeH="0" baseline="0" noProof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050" b="1" i="0" u="none" strike="noStrike" kern="0" cap="none" spc="-10" normalizeH="0" baseline="0" noProof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Collins</a:t>
            </a:r>
            <a:endParaRPr kumimoji="0" sz="10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Heavy"/>
              <a:cs typeface="Avenir-Heavy"/>
            </a:endParaRPr>
          </a:p>
        </p:txBody>
      </p:sp>
      <p:sp>
        <p:nvSpPr>
          <p:cNvPr id="86" name="object 32">
            <a:extLst>
              <a:ext uri="{FF2B5EF4-FFF2-40B4-BE49-F238E27FC236}">
                <a16:creationId xmlns:a16="http://schemas.microsoft.com/office/drawing/2014/main" id="{66106F54-C2EB-8615-B23F-ADBDB2A5DE82}"/>
              </a:ext>
            </a:extLst>
          </p:cNvPr>
          <p:cNvSpPr txBox="1"/>
          <p:nvPr/>
        </p:nvSpPr>
        <p:spPr>
          <a:xfrm>
            <a:off x="7894103" y="387805"/>
            <a:ext cx="1181100" cy="188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1" i="0" u="none" strike="noStrike" kern="0" cap="none" spc="0" normalizeH="0" baseline="0" noProof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Fluère</a:t>
            </a:r>
            <a:r>
              <a:rPr kumimoji="0" sz="1050" b="1" i="0" u="none" strike="noStrike" kern="0" cap="none" spc="20" normalizeH="0" baseline="0" noProof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050" b="1" i="0" u="none" strike="noStrike" kern="0" cap="none" spc="0" normalizeH="0" baseline="0" noProof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Bitter</a:t>
            </a:r>
            <a:r>
              <a:rPr kumimoji="0" sz="1050" b="1" i="0" u="none" strike="noStrike" kern="0" cap="none" spc="25" normalizeH="0" baseline="0" noProof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050" b="1" i="0" u="none" strike="noStrike" kern="0" cap="none" spc="-20" normalizeH="0" baseline="0" noProof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Soda</a:t>
            </a:r>
            <a:endParaRPr kumimoji="0" sz="10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Heavy"/>
              <a:cs typeface="Avenir-Heavy"/>
            </a:endParaRPr>
          </a:p>
        </p:txBody>
      </p:sp>
      <p:sp>
        <p:nvSpPr>
          <p:cNvPr id="87" name="object 33">
            <a:extLst>
              <a:ext uri="{FF2B5EF4-FFF2-40B4-BE49-F238E27FC236}">
                <a16:creationId xmlns:a16="http://schemas.microsoft.com/office/drawing/2014/main" id="{2E8C2AB5-F9A9-D6AB-406B-8D613B5CB63E}"/>
              </a:ext>
            </a:extLst>
          </p:cNvPr>
          <p:cNvSpPr txBox="1"/>
          <p:nvPr/>
        </p:nvSpPr>
        <p:spPr>
          <a:xfrm>
            <a:off x="7709382" y="2186549"/>
            <a:ext cx="1692000" cy="6533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lvl="0" indent="1270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50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Fluère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Bitter</a:t>
            </a:r>
            <a:endParaRPr kumimoji="0" lang="fr-FR" sz="1000" b="0" i="0" u="none" strike="noStrike" kern="0" cap="none" spc="-1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5080" lvl="0" indent="1270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100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1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Soda</a:t>
            </a:r>
            <a:endParaRPr kumimoji="0" lang="fr-FR" sz="1000" b="0" i="0" u="none" strike="noStrike" kern="0" cap="none" spc="-2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5080" lvl="0" indent="1270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Guarnire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con uno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spicchio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di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arancia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.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</p:txBody>
      </p:sp>
      <p:sp>
        <p:nvSpPr>
          <p:cNvPr id="88" name="object 35">
            <a:extLst>
              <a:ext uri="{FF2B5EF4-FFF2-40B4-BE49-F238E27FC236}">
                <a16:creationId xmlns:a16="http://schemas.microsoft.com/office/drawing/2014/main" id="{DDA6CA04-9C57-4CDA-F031-D20E92799F12}"/>
              </a:ext>
            </a:extLst>
          </p:cNvPr>
          <p:cNvSpPr/>
          <p:nvPr/>
        </p:nvSpPr>
        <p:spPr>
          <a:xfrm>
            <a:off x="9785700" y="389881"/>
            <a:ext cx="2016000" cy="2880000"/>
          </a:xfrm>
          <a:custGeom>
            <a:avLst/>
            <a:gdLst/>
            <a:ahLst/>
            <a:cxnLst/>
            <a:rect l="l" t="t" r="r" b="b"/>
            <a:pathLst>
              <a:path w="1965325" h="4938395">
                <a:moveTo>
                  <a:pt x="1874329" y="0"/>
                </a:moveTo>
                <a:lnTo>
                  <a:pt x="90411" y="0"/>
                </a:lnTo>
                <a:lnTo>
                  <a:pt x="55217" y="7104"/>
                </a:lnTo>
                <a:lnTo>
                  <a:pt x="26479" y="26479"/>
                </a:lnTo>
                <a:lnTo>
                  <a:pt x="7104" y="55217"/>
                </a:lnTo>
                <a:lnTo>
                  <a:pt x="0" y="90411"/>
                </a:lnTo>
                <a:lnTo>
                  <a:pt x="0" y="4938358"/>
                </a:lnTo>
                <a:lnTo>
                  <a:pt x="1964728" y="4938358"/>
                </a:lnTo>
                <a:lnTo>
                  <a:pt x="1964728" y="90411"/>
                </a:lnTo>
                <a:lnTo>
                  <a:pt x="1957623" y="55217"/>
                </a:lnTo>
                <a:lnTo>
                  <a:pt x="1938250" y="26479"/>
                </a:lnTo>
                <a:lnTo>
                  <a:pt x="1909515" y="7104"/>
                </a:lnTo>
                <a:lnTo>
                  <a:pt x="1874329" y="0"/>
                </a:lnTo>
                <a:close/>
              </a:path>
            </a:pathLst>
          </a:custGeom>
          <a:solidFill>
            <a:srgbClr val="DCE8E8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9" name="object 36">
            <a:extLst>
              <a:ext uri="{FF2B5EF4-FFF2-40B4-BE49-F238E27FC236}">
                <a16:creationId xmlns:a16="http://schemas.microsoft.com/office/drawing/2014/main" id="{6546E485-0E5D-1AAF-1F5D-46AC4D184CCB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5915" y="84346"/>
            <a:ext cx="1233813" cy="3185998"/>
          </a:xfrm>
          <a:prstGeom prst="rect">
            <a:avLst/>
          </a:prstGeom>
        </p:spPr>
      </p:pic>
      <p:sp>
        <p:nvSpPr>
          <p:cNvPr id="90" name="object 37">
            <a:extLst>
              <a:ext uri="{FF2B5EF4-FFF2-40B4-BE49-F238E27FC236}">
                <a16:creationId xmlns:a16="http://schemas.microsoft.com/office/drawing/2014/main" id="{752BA72E-FA12-3C70-D73B-92701DB80154}"/>
              </a:ext>
            </a:extLst>
          </p:cNvPr>
          <p:cNvSpPr txBox="1"/>
          <p:nvPr/>
        </p:nvSpPr>
        <p:spPr>
          <a:xfrm>
            <a:off x="9849029" y="2186549"/>
            <a:ext cx="1782991" cy="71929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67640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50</a:t>
            </a:r>
            <a:r>
              <a:rPr kumimoji="0" sz="1000" b="0" i="0" u="none" strike="noStrike" kern="0" cap="none" spc="-1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1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1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Fluère</a:t>
            </a:r>
            <a:r>
              <a:rPr kumimoji="0" lang="en-US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Smoked</a:t>
            </a:r>
            <a:r>
              <a:rPr kumimoji="0" sz="1000" b="0" i="0" u="none" strike="noStrike" kern="0" cap="none" spc="-4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Agave </a:t>
            </a:r>
            <a:endParaRPr kumimoji="0" lang="en-US" sz="1000" b="0" i="0" u="none" strike="noStrike" kern="0" cap="none" spc="-2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167640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15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1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Succo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di lime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5080" lvl="0" defTabSz="914400" eaLnBrk="1" fontAlgn="auto" latinLnBrk="0" hangingPunct="1">
              <a:lnSpc>
                <a:spcPts val="1019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venir-Roman"/>
                <a:cs typeface="Avenir-Roman"/>
              </a:rPr>
              <a:t>Servito con Soda di pompelmo, guarnito con una scorza di pompelmo.</a:t>
            </a:r>
          </a:p>
        </p:txBody>
      </p:sp>
      <p:sp>
        <p:nvSpPr>
          <p:cNvPr id="91" name="object 39">
            <a:extLst>
              <a:ext uri="{FF2B5EF4-FFF2-40B4-BE49-F238E27FC236}">
                <a16:creationId xmlns:a16="http://schemas.microsoft.com/office/drawing/2014/main" id="{E2951D13-B028-954D-7953-46C77F2EBD10}"/>
              </a:ext>
            </a:extLst>
          </p:cNvPr>
          <p:cNvSpPr>
            <a:spLocks noChangeAspect="1"/>
          </p:cNvSpPr>
          <p:nvPr/>
        </p:nvSpPr>
        <p:spPr>
          <a:xfrm>
            <a:off x="9864988" y="590550"/>
            <a:ext cx="1523810" cy="1523810"/>
          </a:xfrm>
          <a:custGeom>
            <a:avLst/>
            <a:gdLst/>
            <a:ahLst/>
            <a:cxnLst/>
            <a:rect l="l" t="t" r="r" b="b"/>
            <a:pathLst>
              <a:path w="1604009" h="1604010">
                <a:moveTo>
                  <a:pt x="0" y="1603984"/>
                </a:moveTo>
                <a:lnTo>
                  <a:pt x="1603984" y="1603984"/>
                </a:lnTo>
                <a:lnTo>
                  <a:pt x="1603984" y="0"/>
                </a:lnTo>
                <a:lnTo>
                  <a:pt x="0" y="0"/>
                </a:lnTo>
                <a:lnTo>
                  <a:pt x="0" y="1603984"/>
                </a:lnTo>
                <a:close/>
              </a:path>
            </a:pathLst>
          </a:custGeom>
          <a:ln w="6096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92" name="object 40">
            <a:extLst>
              <a:ext uri="{FF2B5EF4-FFF2-40B4-BE49-F238E27FC236}">
                <a16:creationId xmlns:a16="http://schemas.microsoft.com/office/drawing/2014/main" id="{A3C92E40-4136-6665-F2D3-56A6565849B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5905" y="663841"/>
            <a:ext cx="1385253" cy="1384558"/>
          </a:xfrm>
          <a:prstGeom prst="rect">
            <a:avLst/>
          </a:prstGeom>
        </p:spPr>
      </p:pic>
      <p:sp>
        <p:nvSpPr>
          <p:cNvPr id="93" name="object 41">
            <a:extLst>
              <a:ext uri="{FF2B5EF4-FFF2-40B4-BE49-F238E27FC236}">
                <a16:creationId xmlns:a16="http://schemas.microsoft.com/office/drawing/2014/main" id="{4B743F8F-6546-74DE-C6D4-9B9B575B5BF9}"/>
              </a:ext>
            </a:extLst>
          </p:cNvPr>
          <p:cNvSpPr txBox="1"/>
          <p:nvPr/>
        </p:nvSpPr>
        <p:spPr>
          <a:xfrm>
            <a:off x="10153743" y="387805"/>
            <a:ext cx="918844" cy="188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1" i="0" u="none" strike="noStrike" kern="0" cap="none" spc="0" normalizeH="0" baseline="0" noProof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Fluère</a:t>
            </a:r>
            <a:r>
              <a:rPr kumimoji="0" sz="1050" b="1" i="0" u="none" strike="noStrike" kern="0" cap="none" spc="10" normalizeH="0" baseline="0" noProof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050" b="1" i="0" u="none" strike="noStrike" kern="0" cap="none" spc="-10" normalizeH="0" baseline="0" noProof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Paloma</a:t>
            </a:r>
            <a:endParaRPr kumimoji="0" sz="10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Heavy"/>
              <a:cs typeface="Avenir-Heavy"/>
            </a:endParaRPr>
          </a:p>
        </p:txBody>
      </p:sp>
      <p:sp>
        <p:nvSpPr>
          <p:cNvPr id="94" name="object 5">
            <a:extLst>
              <a:ext uri="{FF2B5EF4-FFF2-40B4-BE49-F238E27FC236}">
                <a16:creationId xmlns:a16="http://schemas.microsoft.com/office/drawing/2014/main" id="{E85E16EC-2790-EA3C-41E0-7C909A7BAF3B}"/>
              </a:ext>
            </a:extLst>
          </p:cNvPr>
          <p:cNvSpPr/>
          <p:nvPr/>
        </p:nvSpPr>
        <p:spPr>
          <a:xfrm>
            <a:off x="1248879" y="3349505"/>
            <a:ext cx="2016000" cy="2880000"/>
          </a:xfrm>
          <a:custGeom>
            <a:avLst/>
            <a:gdLst/>
            <a:ahLst/>
            <a:cxnLst/>
            <a:rect l="l" t="t" r="r" b="b"/>
            <a:pathLst>
              <a:path w="1965325" h="5013325">
                <a:moveTo>
                  <a:pt x="1874329" y="0"/>
                </a:moveTo>
                <a:lnTo>
                  <a:pt x="90411" y="0"/>
                </a:lnTo>
                <a:lnTo>
                  <a:pt x="55222" y="7104"/>
                </a:lnTo>
                <a:lnTo>
                  <a:pt x="26484" y="26479"/>
                </a:lnTo>
                <a:lnTo>
                  <a:pt x="7106" y="55217"/>
                </a:lnTo>
                <a:lnTo>
                  <a:pt x="0" y="90411"/>
                </a:lnTo>
                <a:lnTo>
                  <a:pt x="0" y="5012999"/>
                </a:lnTo>
                <a:lnTo>
                  <a:pt x="1964728" y="5012999"/>
                </a:lnTo>
                <a:lnTo>
                  <a:pt x="1964728" y="90411"/>
                </a:lnTo>
                <a:lnTo>
                  <a:pt x="1957623" y="55217"/>
                </a:lnTo>
                <a:lnTo>
                  <a:pt x="1938250" y="26479"/>
                </a:lnTo>
                <a:lnTo>
                  <a:pt x="1909515" y="7104"/>
                </a:lnTo>
                <a:lnTo>
                  <a:pt x="1874329" y="0"/>
                </a:lnTo>
                <a:close/>
              </a:path>
            </a:pathLst>
          </a:custGeom>
          <a:solidFill>
            <a:srgbClr val="DCE8E8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" name="object 7">
            <a:extLst>
              <a:ext uri="{FF2B5EF4-FFF2-40B4-BE49-F238E27FC236}">
                <a16:creationId xmlns:a16="http://schemas.microsoft.com/office/drawing/2014/main" id="{60AECB67-4DBF-F651-4820-F0A23F13A4EF}"/>
              </a:ext>
            </a:extLst>
          </p:cNvPr>
          <p:cNvSpPr/>
          <p:nvPr/>
        </p:nvSpPr>
        <p:spPr>
          <a:xfrm>
            <a:off x="5528578" y="3349515"/>
            <a:ext cx="2016000" cy="2880000"/>
          </a:xfrm>
          <a:custGeom>
            <a:avLst/>
            <a:gdLst/>
            <a:ahLst/>
            <a:cxnLst/>
            <a:rect l="l" t="t" r="r" b="b"/>
            <a:pathLst>
              <a:path w="1965325" h="5013325">
                <a:moveTo>
                  <a:pt x="1874329" y="0"/>
                </a:moveTo>
                <a:lnTo>
                  <a:pt x="90411" y="0"/>
                </a:lnTo>
                <a:lnTo>
                  <a:pt x="55222" y="7104"/>
                </a:lnTo>
                <a:lnTo>
                  <a:pt x="26484" y="26479"/>
                </a:lnTo>
                <a:lnTo>
                  <a:pt x="7106" y="55217"/>
                </a:lnTo>
                <a:lnTo>
                  <a:pt x="0" y="90411"/>
                </a:lnTo>
                <a:lnTo>
                  <a:pt x="0" y="5012989"/>
                </a:lnTo>
                <a:lnTo>
                  <a:pt x="1964728" y="5012989"/>
                </a:lnTo>
                <a:lnTo>
                  <a:pt x="1964728" y="90411"/>
                </a:lnTo>
                <a:lnTo>
                  <a:pt x="1957623" y="55217"/>
                </a:lnTo>
                <a:lnTo>
                  <a:pt x="1938250" y="26479"/>
                </a:lnTo>
                <a:lnTo>
                  <a:pt x="1909515" y="7104"/>
                </a:lnTo>
                <a:lnTo>
                  <a:pt x="1874329" y="0"/>
                </a:lnTo>
                <a:close/>
              </a:path>
            </a:pathLst>
          </a:custGeom>
          <a:solidFill>
            <a:srgbClr val="DCE8E8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" name="object 9">
            <a:extLst>
              <a:ext uri="{FF2B5EF4-FFF2-40B4-BE49-F238E27FC236}">
                <a16:creationId xmlns:a16="http://schemas.microsoft.com/office/drawing/2014/main" id="{2E110F03-4529-CC30-36A6-5B5E068FAAE4}"/>
              </a:ext>
            </a:extLst>
          </p:cNvPr>
          <p:cNvSpPr/>
          <p:nvPr/>
        </p:nvSpPr>
        <p:spPr>
          <a:xfrm>
            <a:off x="3369679" y="3349515"/>
            <a:ext cx="2016000" cy="2880000"/>
          </a:xfrm>
          <a:custGeom>
            <a:avLst/>
            <a:gdLst/>
            <a:ahLst/>
            <a:cxnLst/>
            <a:rect l="l" t="t" r="r" b="b"/>
            <a:pathLst>
              <a:path w="1965325" h="5013325">
                <a:moveTo>
                  <a:pt x="1874329" y="0"/>
                </a:moveTo>
                <a:lnTo>
                  <a:pt x="90411" y="0"/>
                </a:lnTo>
                <a:lnTo>
                  <a:pt x="55222" y="7104"/>
                </a:lnTo>
                <a:lnTo>
                  <a:pt x="26484" y="26479"/>
                </a:lnTo>
                <a:lnTo>
                  <a:pt x="7106" y="55217"/>
                </a:lnTo>
                <a:lnTo>
                  <a:pt x="0" y="90411"/>
                </a:lnTo>
                <a:lnTo>
                  <a:pt x="0" y="5012989"/>
                </a:lnTo>
                <a:lnTo>
                  <a:pt x="1964728" y="5012989"/>
                </a:lnTo>
                <a:lnTo>
                  <a:pt x="1964728" y="90411"/>
                </a:lnTo>
                <a:lnTo>
                  <a:pt x="1957623" y="55217"/>
                </a:lnTo>
                <a:lnTo>
                  <a:pt x="1938250" y="26479"/>
                </a:lnTo>
                <a:lnTo>
                  <a:pt x="1909515" y="7104"/>
                </a:lnTo>
                <a:lnTo>
                  <a:pt x="1874329" y="0"/>
                </a:lnTo>
                <a:close/>
              </a:path>
            </a:pathLst>
          </a:custGeom>
          <a:solidFill>
            <a:srgbClr val="DCE8E8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" name="object 11">
            <a:extLst>
              <a:ext uri="{FF2B5EF4-FFF2-40B4-BE49-F238E27FC236}">
                <a16:creationId xmlns:a16="http://schemas.microsoft.com/office/drawing/2014/main" id="{73BD1659-B1F9-1DE1-0DCC-076CCF28F236}"/>
              </a:ext>
            </a:extLst>
          </p:cNvPr>
          <p:cNvSpPr/>
          <p:nvPr/>
        </p:nvSpPr>
        <p:spPr>
          <a:xfrm>
            <a:off x="7687478" y="3349515"/>
            <a:ext cx="2016000" cy="2880000"/>
          </a:xfrm>
          <a:custGeom>
            <a:avLst/>
            <a:gdLst/>
            <a:ahLst/>
            <a:cxnLst/>
            <a:rect l="l" t="t" r="r" b="b"/>
            <a:pathLst>
              <a:path w="1965325" h="5013325">
                <a:moveTo>
                  <a:pt x="1874329" y="0"/>
                </a:moveTo>
                <a:lnTo>
                  <a:pt x="90411" y="0"/>
                </a:lnTo>
                <a:lnTo>
                  <a:pt x="55217" y="7104"/>
                </a:lnTo>
                <a:lnTo>
                  <a:pt x="26479" y="26479"/>
                </a:lnTo>
                <a:lnTo>
                  <a:pt x="7104" y="55217"/>
                </a:lnTo>
                <a:lnTo>
                  <a:pt x="0" y="90411"/>
                </a:lnTo>
                <a:lnTo>
                  <a:pt x="0" y="5012989"/>
                </a:lnTo>
                <a:lnTo>
                  <a:pt x="1964728" y="5012989"/>
                </a:lnTo>
                <a:lnTo>
                  <a:pt x="1964728" y="90411"/>
                </a:lnTo>
                <a:lnTo>
                  <a:pt x="1957623" y="55217"/>
                </a:lnTo>
                <a:lnTo>
                  <a:pt x="1938250" y="26479"/>
                </a:lnTo>
                <a:lnTo>
                  <a:pt x="1909515" y="7104"/>
                </a:lnTo>
                <a:lnTo>
                  <a:pt x="1874329" y="0"/>
                </a:lnTo>
                <a:close/>
              </a:path>
            </a:pathLst>
          </a:custGeom>
          <a:solidFill>
            <a:srgbClr val="DCE8E8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" name="object 13">
            <a:extLst>
              <a:ext uri="{FF2B5EF4-FFF2-40B4-BE49-F238E27FC236}">
                <a16:creationId xmlns:a16="http://schemas.microsoft.com/office/drawing/2014/main" id="{A9BED45E-7F0F-E4B1-AF2C-C9BBDD4615CD}"/>
              </a:ext>
            </a:extLst>
          </p:cNvPr>
          <p:cNvSpPr/>
          <p:nvPr/>
        </p:nvSpPr>
        <p:spPr>
          <a:xfrm>
            <a:off x="9821215" y="3349515"/>
            <a:ext cx="2016000" cy="2880000"/>
          </a:xfrm>
          <a:custGeom>
            <a:avLst/>
            <a:gdLst/>
            <a:ahLst/>
            <a:cxnLst/>
            <a:rect l="l" t="t" r="r" b="b"/>
            <a:pathLst>
              <a:path w="1965325" h="5013325">
                <a:moveTo>
                  <a:pt x="1874329" y="0"/>
                </a:moveTo>
                <a:lnTo>
                  <a:pt x="90411" y="0"/>
                </a:lnTo>
                <a:lnTo>
                  <a:pt x="55217" y="7104"/>
                </a:lnTo>
                <a:lnTo>
                  <a:pt x="26479" y="26479"/>
                </a:lnTo>
                <a:lnTo>
                  <a:pt x="7104" y="55217"/>
                </a:lnTo>
                <a:lnTo>
                  <a:pt x="0" y="90411"/>
                </a:lnTo>
                <a:lnTo>
                  <a:pt x="0" y="5012989"/>
                </a:lnTo>
                <a:lnTo>
                  <a:pt x="1964728" y="5012989"/>
                </a:lnTo>
                <a:lnTo>
                  <a:pt x="1964728" y="90411"/>
                </a:lnTo>
                <a:lnTo>
                  <a:pt x="1957623" y="55217"/>
                </a:lnTo>
                <a:lnTo>
                  <a:pt x="1938250" y="26479"/>
                </a:lnTo>
                <a:lnTo>
                  <a:pt x="1909515" y="7104"/>
                </a:lnTo>
                <a:lnTo>
                  <a:pt x="1874329" y="0"/>
                </a:lnTo>
                <a:close/>
              </a:path>
            </a:pathLst>
          </a:custGeom>
          <a:solidFill>
            <a:srgbClr val="DCE8E8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" name="object 18">
            <a:extLst>
              <a:ext uri="{FF2B5EF4-FFF2-40B4-BE49-F238E27FC236}">
                <a16:creationId xmlns:a16="http://schemas.microsoft.com/office/drawing/2014/main" id="{560F0FEA-045C-B2C4-F492-B938ACB4BD7B}"/>
              </a:ext>
            </a:extLst>
          </p:cNvPr>
          <p:cNvSpPr>
            <a:spLocks noChangeAspect="1"/>
          </p:cNvSpPr>
          <p:nvPr/>
        </p:nvSpPr>
        <p:spPr>
          <a:xfrm>
            <a:off x="1494974" y="3883489"/>
            <a:ext cx="1523810" cy="1523810"/>
          </a:xfrm>
          <a:custGeom>
            <a:avLst/>
            <a:gdLst/>
            <a:ahLst/>
            <a:cxnLst/>
            <a:rect l="l" t="t" r="r" b="b"/>
            <a:pathLst>
              <a:path w="1597660" h="1597660">
                <a:moveTo>
                  <a:pt x="0" y="1597494"/>
                </a:moveTo>
                <a:lnTo>
                  <a:pt x="1597494" y="1597494"/>
                </a:lnTo>
                <a:lnTo>
                  <a:pt x="1597494" y="0"/>
                </a:lnTo>
                <a:lnTo>
                  <a:pt x="0" y="0"/>
                </a:lnTo>
                <a:lnTo>
                  <a:pt x="0" y="1597494"/>
                </a:lnTo>
                <a:close/>
              </a:path>
            </a:pathLst>
          </a:custGeom>
          <a:ln w="6083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5" name="object 19">
            <a:extLst>
              <a:ext uri="{FF2B5EF4-FFF2-40B4-BE49-F238E27FC236}">
                <a16:creationId xmlns:a16="http://schemas.microsoft.com/office/drawing/2014/main" id="{1FE4CE59-37F4-B45D-A163-4158D6D45B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4316" y="3956192"/>
            <a:ext cx="1385127" cy="1385127"/>
          </a:xfrm>
          <a:prstGeom prst="rect">
            <a:avLst/>
          </a:prstGeom>
        </p:spPr>
      </p:pic>
      <p:sp>
        <p:nvSpPr>
          <p:cNvPr id="106" name="object 20">
            <a:extLst>
              <a:ext uri="{FF2B5EF4-FFF2-40B4-BE49-F238E27FC236}">
                <a16:creationId xmlns:a16="http://schemas.microsoft.com/office/drawing/2014/main" id="{037CFDB2-BD29-828A-2179-446F03874D7A}"/>
              </a:ext>
            </a:extLst>
          </p:cNvPr>
          <p:cNvSpPr>
            <a:spLocks noChangeAspect="1"/>
          </p:cNvSpPr>
          <p:nvPr/>
        </p:nvSpPr>
        <p:spPr>
          <a:xfrm>
            <a:off x="5774673" y="3883489"/>
            <a:ext cx="1523810" cy="1523810"/>
          </a:xfrm>
          <a:custGeom>
            <a:avLst/>
            <a:gdLst/>
            <a:ahLst/>
            <a:cxnLst/>
            <a:rect l="l" t="t" r="r" b="b"/>
            <a:pathLst>
              <a:path w="1597659" h="1597660">
                <a:moveTo>
                  <a:pt x="0" y="1597494"/>
                </a:moveTo>
                <a:lnTo>
                  <a:pt x="1597494" y="1597494"/>
                </a:lnTo>
                <a:lnTo>
                  <a:pt x="1597494" y="0"/>
                </a:lnTo>
                <a:lnTo>
                  <a:pt x="0" y="0"/>
                </a:lnTo>
                <a:lnTo>
                  <a:pt x="0" y="1597494"/>
                </a:lnTo>
                <a:close/>
              </a:path>
            </a:pathLst>
          </a:custGeom>
          <a:ln w="6083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7" name="object 21">
            <a:extLst>
              <a:ext uri="{FF2B5EF4-FFF2-40B4-BE49-F238E27FC236}">
                <a16:creationId xmlns:a16="http://schemas.microsoft.com/office/drawing/2014/main" id="{3CACB430-1171-2117-4A6B-0D89CE138AA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4016" y="3956192"/>
            <a:ext cx="1385125" cy="1385127"/>
          </a:xfrm>
          <a:prstGeom prst="rect">
            <a:avLst/>
          </a:prstGeom>
        </p:spPr>
      </p:pic>
      <p:sp>
        <p:nvSpPr>
          <p:cNvPr id="108" name="object 22">
            <a:extLst>
              <a:ext uri="{FF2B5EF4-FFF2-40B4-BE49-F238E27FC236}">
                <a16:creationId xmlns:a16="http://schemas.microsoft.com/office/drawing/2014/main" id="{F161D05E-4A7F-4DE8-D5F6-F370F8673EB5}"/>
              </a:ext>
            </a:extLst>
          </p:cNvPr>
          <p:cNvSpPr>
            <a:spLocks noChangeAspect="1"/>
          </p:cNvSpPr>
          <p:nvPr/>
        </p:nvSpPr>
        <p:spPr>
          <a:xfrm>
            <a:off x="3615774" y="3883489"/>
            <a:ext cx="1523810" cy="1523810"/>
          </a:xfrm>
          <a:custGeom>
            <a:avLst/>
            <a:gdLst/>
            <a:ahLst/>
            <a:cxnLst/>
            <a:rect l="l" t="t" r="r" b="b"/>
            <a:pathLst>
              <a:path w="1597660" h="1597660">
                <a:moveTo>
                  <a:pt x="0" y="1597494"/>
                </a:moveTo>
                <a:lnTo>
                  <a:pt x="1597494" y="1597494"/>
                </a:lnTo>
                <a:lnTo>
                  <a:pt x="1597494" y="0"/>
                </a:lnTo>
                <a:lnTo>
                  <a:pt x="0" y="0"/>
                </a:lnTo>
                <a:lnTo>
                  <a:pt x="0" y="1597494"/>
                </a:lnTo>
                <a:close/>
              </a:path>
            </a:pathLst>
          </a:custGeom>
          <a:ln w="6083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9" name="object 23">
            <a:extLst>
              <a:ext uri="{FF2B5EF4-FFF2-40B4-BE49-F238E27FC236}">
                <a16:creationId xmlns:a16="http://schemas.microsoft.com/office/drawing/2014/main" id="{1E13CC54-93E5-A82C-EF9A-61A1642AE59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5116" y="3956192"/>
            <a:ext cx="1385127" cy="1385127"/>
          </a:xfrm>
          <a:prstGeom prst="rect">
            <a:avLst/>
          </a:prstGeom>
        </p:spPr>
      </p:pic>
      <p:sp>
        <p:nvSpPr>
          <p:cNvPr id="110" name="object 24">
            <a:extLst>
              <a:ext uri="{FF2B5EF4-FFF2-40B4-BE49-F238E27FC236}">
                <a16:creationId xmlns:a16="http://schemas.microsoft.com/office/drawing/2014/main" id="{ABE6BEE2-6021-F2F2-662F-B125959CACA3}"/>
              </a:ext>
            </a:extLst>
          </p:cNvPr>
          <p:cNvSpPr>
            <a:spLocks noChangeAspect="1"/>
          </p:cNvSpPr>
          <p:nvPr/>
        </p:nvSpPr>
        <p:spPr>
          <a:xfrm>
            <a:off x="7933573" y="3883489"/>
            <a:ext cx="1523810" cy="1523810"/>
          </a:xfrm>
          <a:custGeom>
            <a:avLst/>
            <a:gdLst/>
            <a:ahLst/>
            <a:cxnLst/>
            <a:rect l="l" t="t" r="r" b="b"/>
            <a:pathLst>
              <a:path w="1597659" h="1597660">
                <a:moveTo>
                  <a:pt x="0" y="1597494"/>
                </a:moveTo>
                <a:lnTo>
                  <a:pt x="1597494" y="1597494"/>
                </a:lnTo>
                <a:lnTo>
                  <a:pt x="1597494" y="0"/>
                </a:lnTo>
                <a:lnTo>
                  <a:pt x="0" y="0"/>
                </a:lnTo>
                <a:lnTo>
                  <a:pt x="0" y="1597494"/>
                </a:lnTo>
                <a:close/>
              </a:path>
            </a:pathLst>
          </a:custGeom>
          <a:ln w="6083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11" name="object 25">
            <a:extLst>
              <a:ext uri="{FF2B5EF4-FFF2-40B4-BE49-F238E27FC236}">
                <a16:creationId xmlns:a16="http://schemas.microsoft.com/office/drawing/2014/main" id="{E52F4154-100B-4349-1A7D-A05C43DD0215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2913" y="3956192"/>
            <a:ext cx="1385131" cy="1385127"/>
          </a:xfrm>
          <a:prstGeom prst="rect">
            <a:avLst/>
          </a:prstGeom>
        </p:spPr>
      </p:pic>
      <p:sp>
        <p:nvSpPr>
          <p:cNvPr id="112" name="object 26">
            <a:extLst>
              <a:ext uri="{FF2B5EF4-FFF2-40B4-BE49-F238E27FC236}">
                <a16:creationId xmlns:a16="http://schemas.microsoft.com/office/drawing/2014/main" id="{D8675F4B-94F2-AB3D-E96D-4D82CD288424}"/>
              </a:ext>
            </a:extLst>
          </p:cNvPr>
          <p:cNvSpPr>
            <a:spLocks noChangeAspect="1"/>
          </p:cNvSpPr>
          <p:nvPr/>
        </p:nvSpPr>
        <p:spPr>
          <a:xfrm>
            <a:off x="10067310" y="3883489"/>
            <a:ext cx="1523810" cy="1523810"/>
          </a:xfrm>
          <a:custGeom>
            <a:avLst/>
            <a:gdLst/>
            <a:ahLst/>
            <a:cxnLst/>
            <a:rect l="l" t="t" r="r" b="b"/>
            <a:pathLst>
              <a:path w="1597659" h="1597660">
                <a:moveTo>
                  <a:pt x="0" y="1597494"/>
                </a:moveTo>
                <a:lnTo>
                  <a:pt x="1597494" y="1597494"/>
                </a:lnTo>
                <a:lnTo>
                  <a:pt x="1597494" y="0"/>
                </a:lnTo>
                <a:lnTo>
                  <a:pt x="0" y="0"/>
                </a:lnTo>
                <a:lnTo>
                  <a:pt x="0" y="1597494"/>
                </a:lnTo>
                <a:close/>
              </a:path>
            </a:pathLst>
          </a:custGeom>
          <a:ln w="6083">
            <a:solidFill>
              <a:srgbClr val="00555D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13" name="object 27">
            <a:extLst>
              <a:ext uri="{FF2B5EF4-FFF2-40B4-BE49-F238E27FC236}">
                <a16:creationId xmlns:a16="http://schemas.microsoft.com/office/drawing/2014/main" id="{9F0AAC57-37AF-E034-C173-BB846906C83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6652" y="3956192"/>
            <a:ext cx="1385127" cy="1385127"/>
          </a:xfrm>
          <a:prstGeom prst="rect">
            <a:avLst/>
          </a:prstGeom>
        </p:spPr>
      </p:pic>
      <p:sp>
        <p:nvSpPr>
          <p:cNvPr id="114" name="object 28">
            <a:extLst>
              <a:ext uri="{FF2B5EF4-FFF2-40B4-BE49-F238E27FC236}">
                <a16:creationId xmlns:a16="http://schemas.microsoft.com/office/drawing/2014/main" id="{AD76EE8A-D5B2-A13D-A933-589A4C542D55}"/>
              </a:ext>
            </a:extLst>
          </p:cNvPr>
          <p:cNvSpPr txBox="1"/>
          <p:nvPr/>
        </p:nvSpPr>
        <p:spPr>
          <a:xfrm>
            <a:off x="1536879" y="5429485"/>
            <a:ext cx="1440000" cy="82009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lvl="0" indent="-635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50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Fluère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Original </a:t>
            </a:r>
            <a:r>
              <a:rPr kumimoji="0" lang="en-US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</a:p>
          <a:p>
            <a:pPr marL="12700" marR="5080" lvl="0" indent="-635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50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1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Dry</a:t>
            </a:r>
            <a:r>
              <a:rPr kumimoji="0" sz="1000" b="0" i="0" u="none" strike="noStrike" kern="0" cap="none" spc="-1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Vermouth </a:t>
            </a:r>
            <a:endParaRPr kumimoji="0" lang="en-US" sz="1000" b="0" i="0" u="none" strike="noStrike" kern="0" cap="none" spc="-1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L="12700" marR="5080" lvl="0" indent="-635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Un tocco di bitter all'arancia.</a:t>
            </a:r>
          </a:p>
          <a:p>
            <a:pPr marL="12700" marR="5080" lvl="0" indent="-635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Guarnire con un'oliva.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</p:txBody>
      </p:sp>
      <p:sp>
        <p:nvSpPr>
          <p:cNvPr id="115" name="object 29">
            <a:extLst>
              <a:ext uri="{FF2B5EF4-FFF2-40B4-BE49-F238E27FC236}">
                <a16:creationId xmlns:a16="http://schemas.microsoft.com/office/drawing/2014/main" id="{066479DF-979B-E3AD-072C-1637B86DF943}"/>
              </a:ext>
            </a:extLst>
          </p:cNvPr>
          <p:cNvSpPr txBox="1"/>
          <p:nvPr/>
        </p:nvSpPr>
        <p:spPr>
          <a:xfrm>
            <a:off x="1500879" y="6337662"/>
            <a:ext cx="1512000" cy="39754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143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63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1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MediumOblique"/>
                <a:cs typeface="Avenir-MediumOblique"/>
              </a:rPr>
              <a:t>Fluère</a:t>
            </a:r>
            <a:r>
              <a:rPr kumimoji="0" lang="it-IT" sz="8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aggiunge un ulteriore tocco di freschezza e migliora la disponibilità.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MediumOblique"/>
              <a:cs typeface="Avenir-MediumOblique"/>
            </a:endParaRPr>
          </a:p>
        </p:txBody>
      </p:sp>
      <p:sp>
        <p:nvSpPr>
          <p:cNvPr id="116" name="object 30">
            <a:extLst>
              <a:ext uri="{FF2B5EF4-FFF2-40B4-BE49-F238E27FC236}">
                <a16:creationId xmlns:a16="http://schemas.microsoft.com/office/drawing/2014/main" id="{DBDA94A6-04F9-5D3F-E6A8-E0CC50711164}"/>
              </a:ext>
            </a:extLst>
          </p:cNvPr>
          <p:cNvSpPr txBox="1"/>
          <p:nvPr/>
        </p:nvSpPr>
        <p:spPr>
          <a:xfrm>
            <a:off x="1667599" y="3351298"/>
            <a:ext cx="1178560" cy="188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1" i="0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Fluère</a:t>
            </a:r>
            <a:r>
              <a:rPr kumimoji="0" sz="1050" b="1" i="0" u="none" strike="noStrike" kern="0" cap="none" spc="1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Dry</a:t>
            </a:r>
            <a:r>
              <a:rPr kumimoji="0" sz="1050" b="1" i="0" u="none" strike="noStrike" kern="0" cap="none" spc="1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050" b="1" i="0" u="none" strike="noStrike" kern="0" cap="none" spc="-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Martini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Heavy"/>
              <a:cs typeface="Avenir-Heavy"/>
            </a:endParaRPr>
          </a:p>
        </p:txBody>
      </p:sp>
      <p:sp>
        <p:nvSpPr>
          <p:cNvPr id="117" name="object 31">
            <a:extLst>
              <a:ext uri="{FF2B5EF4-FFF2-40B4-BE49-F238E27FC236}">
                <a16:creationId xmlns:a16="http://schemas.microsoft.com/office/drawing/2014/main" id="{DCB8A702-70F9-E5D6-BA4D-614D5A974096}"/>
              </a:ext>
            </a:extLst>
          </p:cNvPr>
          <p:cNvSpPr txBox="1"/>
          <p:nvPr/>
        </p:nvSpPr>
        <p:spPr>
          <a:xfrm>
            <a:off x="1616482" y="3533531"/>
            <a:ext cx="128079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da</a:t>
            </a:r>
            <a:r>
              <a:rPr kumimoji="0" sz="1100" b="0" i="1" u="none" strike="noStrike" kern="0" cap="none" spc="-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21,9%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a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sz="1100" b="0" i="1" u="none" strike="noStrike" kern="0" cap="none" spc="-2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6,5%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Oblique"/>
              <a:cs typeface="Avenir-BookOblique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da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2,8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lang="en-US" sz="1100" b="0" i="1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unit</a:t>
            </a:r>
            <a:r>
              <a:rPr kumimoji="0" lang="en-US" sz="1100" b="0" i="1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+mj-lt"/>
                <a:cs typeface="Avenir-BookOblique"/>
              </a:rPr>
              <a:t>à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a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sz="1100" b="0" i="1" u="none" strike="noStrike" kern="0" cap="none" spc="-2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0,8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Oblique"/>
              <a:cs typeface="Avenir-BookOblique"/>
            </a:endParaRPr>
          </a:p>
        </p:txBody>
      </p:sp>
      <p:sp>
        <p:nvSpPr>
          <p:cNvPr id="118" name="object 32">
            <a:extLst>
              <a:ext uri="{FF2B5EF4-FFF2-40B4-BE49-F238E27FC236}">
                <a16:creationId xmlns:a16="http://schemas.microsoft.com/office/drawing/2014/main" id="{49EA2291-5BCB-148D-F2B5-CF58361F9806}"/>
              </a:ext>
            </a:extLst>
          </p:cNvPr>
          <p:cNvSpPr txBox="1"/>
          <p:nvPr/>
        </p:nvSpPr>
        <p:spPr>
          <a:xfrm>
            <a:off x="5670990" y="5402041"/>
            <a:ext cx="1731177" cy="8475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30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Fluère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Spiced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Cane </a:t>
            </a:r>
            <a:endParaRPr kumimoji="0" lang="en-US" sz="1000" b="0" i="0" u="none" strike="noStrike" kern="0" cap="none" spc="-2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5080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30</a:t>
            </a:r>
            <a:r>
              <a:rPr kumimoji="0" sz="1000" b="0" i="0" u="none" strike="noStrike" kern="0" cap="none" spc="-1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1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Whiskey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0" lvl="0" defTabSz="914400" eaLnBrk="1" fontAlgn="auto" latinLnBrk="0" hangingPunct="1">
              <a:lnSpc>
                <a:spcPts val="100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5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Sciroppo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di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zucchero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81915" lvl="0" defTabSz="914400" eaLnBrk="1" fontAlgn="auto" latinLnBrk="0" hangingPunct="1">
              <a:lnSpc>
                <a:spcPts val="1010"/>
              </a:lnSpc>
              <a:spcBef>
                <a:spcPts val="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2 spruzzi di amaro Angostura e 2 spruzzi di amaro al noce nera.</a:t>
            </a:r>
          </a:p>
          <a:p>
            <a:pPr marR="81915" lvl="0" defTabSz="914400" eaLnBrk="1" fontAlgn="auto" latinLnBrk="0" hangingPunct="1">
              <a:lnSpc>
                <a:spcPts val="1010"/>
              </a:lnSpc>
              <a:spcBef>
                <a:spcPts val="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Guarnire con scorza d'arancia.</a:t>
            </a:r>
            <a:r>
              <a:rPr kumimoji="0" lang="en-US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.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</p:txBody>
      </p:sp>
      <p:sp>
        <p:nvSpPr>
          <p:cNvPr id="119" name="object 33">
            <a:extLst>
              <a:ext uri="{FF2B5EF4-FFF2-40B4-BE49-F238E27FC236}">
                <a16:creationId xmlns:a16="http://schemas.microsoft.com/office/drawing/2014/main" id="{510E7CBE-C09A-B6A0-8736-0C5DEB3D6069}"/>
              </a:ext>
            </a:extLst>
          </p:cNvPr>
          <p:cNvSpPr txBox="1"/>
          <p:nvPr/>
        </p:nvSpPr>
        <p:spPr>
          <a:xfrm>
            <a:off x="5780578" y="6383262"/>
            <a:ext cx="1512000" cy="39754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143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63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1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MediumOblique"/>
                <a:cs typeface="Avenir-MediumOblique"/>
              </a:rPr>
              <a:t>Fluère</a:t>
            </a:r>
            <a:r>
              <a:rPr kumimoji="0" lang="it-IT" sz="8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aggiunge un livello di sapore nocciolato e caramellato con un leggero accenno di cacao.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MediumOblique"/>
              <a:cs typeface="Avenir-MediumOblique"/>
            </a:endParaRPr>
          </a:p>
        </p:txBody>
      </p:sp>
      <p:sp>
        <p:nvSpPr>
          <p:cNvPr id="120" name="object 34">
            <a:extLst>
              <a:ext uri="{FF2B5EF4-FFF2-40B4-BE49-F238E27FC236}">
                <a16:creationId xmlns:a16="http://schemas.microsoft.com/office/drawing/2014/main" id="{18275E0E-0735-5006-7865-985AD05CCD4E}"/>
              </a:ext>
            </a:extLst>
          </p:cNvPr>
          <p:cNvSpPr txBox="1"/>
          <p:nvPr/>
        </p:nvSpPr>
        <p:spPr>
          <a:xfrm>
            <a:off x="5854906" y="3351298"/>
            <a:ext cx="1363345" cy="188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1" i="0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Fluère</a:t>
            </a:r>
            <a:r>
              <a: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 Old</a:t>
            </a:r>
            <a:r>
              <a:rPr kumimoji="0" sz="1050" b="1" i="0" u="none" strike="noStrike" kern="0" cap="none" spc="-2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050" b="1" i="0" u="none" strike="noStrike" kern="0" cap="none" spc="-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Fashioned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Heavy"/>
              <a:cs typeface="Avenir-Heavy"/>
            </a:endParaRPr>
          </a:p>
        </p:txBody>
      </p:sp>
      <p:sp>
        <p:nvSpPr>
          <p:cNvPr id="121" name="object 35">
            <a:extLst>
              <a:ext uri="{FF2B5EF4-FFF2-40B4-BE49-F238E27FC236}">
                <a16:creationId xmlns:a16="http://schemas.microsoft.com/office/drawing/2014/main" id="{3DEF5939-D90D-0A65-3BCF-A6FA1BA3A2F2}"/>
              </a:ext>
            </a:extLst>
          </p:cNvPr>
          <p:cNvSpPr txBox="1"/>
          <p:nvPr/>
        </p:nvSpPr>
        <p:spPr>
          <a:xfrm>
            <a:off x="5869193" y="3533536"/>
            <a:ext cx="1334770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da</a:t>
            </a:r>
            <a:r>
              <a:rPr kumimoji="0" sz="1100" b="0" i="1" u="none" strike="noStrike" kern="0" cap="none" spc="-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28,7%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a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sz="1100" b="0" i="1" u="none" strike="noStrike" kern="0" cap="none" spc="-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16,9%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Oblique"/>
              <a:cs typeface="Avenir-BookOblique"/>
            </a:endParaRPr>
          </a:p>
          <a:p>
            <a:pPr marL="3937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da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2,9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lang="en-US" sz="1100" b="0" i="1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unit</a:t>
            </a:r>
            <a:r>
              <a:rPr kumimoji="0" lang="en-US" sz="1100" b="0" i="1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+mj-lt"/>
                <a:cs typeface="Avenir-BookOblique"/>
              </a:rPr>
              <a:t>à</a:t>
            </a:r>
            <a:r>
              <a:rPr kumimoji="0" lang="en-US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a </a:t>
            </a:r>
            <a:r>
              <a:rPr kumimoji="0" sz="1100" b="0" i="1" u="none" strike="noStrike" kern="0" cap="none" spc="-2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1,7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Oblique"/>
              <a:cs typeface="Avenir-BookOblique"/>
            </a:endParaRPr>
          </a:p>
        </p:txBody>
      </p:sp>
      <p:sp>
        <p:nvSpPr>
          <p:cNvPr id="122" name="object 36">
            <a:extLst>
              <a:ext uri="{FF2B5EF4-FFF2-40B4-BE49-F238E27FC236}">
                <a16:creationId xmlns:a16="http://schemas.microsoft.com/office/drawing/2014/main" id="{6FF4453F-E485-D154-5370-5F25C439CF0D}"/>
              </a:ext>
            </a:extLst>
          </p:cNvPr>
          <p:cNvSpPr txBox="1"/>
          <p:nvPr/>
        </p:nvSpPr>
        <p:spPr>
          <a:xfrm>
            <a:off x="3621685" y="5429485"/>
            <a:ext cx="1511989" cy="8475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95885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60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Fluère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Raspberry</a:t>
            </a:r>
            <a:endParaRPr kumimoji="0" lang="fr-FR" sz="1000" b="0" i="0" u="none" strike="noStrike" kern="0" cap="none" spc="-1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95885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20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1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Succo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di lime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0" lvl="0" defTabSz="914400" eaLnBrk="1" fontAlgn="auto" latinLnBrk="0" hangingPunct="1">
              <a:lnSpc>
                <a:spcPts val="100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10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hibiscus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syrup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5080" lvl="0" defTabSz="914400" eaLnBrk="1" fontAlgn="auto" latinLnBrk="0" hangingPunct="1">
              <a:lnSpc>
                <a:spcPts val="1010"/>
              </a:lnSpc>
              <a:spcBef>
                <a:spcPts val="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20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lang="en-US" sz="1000" b="0" i="0" u="none" strike="noStrike" kern="0" cap="none" spc="-25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Liquore</a:t>
            </a:r>
            <a:r>
              <a:rPr kumimoji="0" lang="en-US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2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Bols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Raspberry </a:t>
            </a:r>
            <a:r>
              <a:rPr kumimoji="0" lang="en-US" sz="1000" b="0" i="0" u="none" strike="noStrike" kern="0" cap="none" spc="-3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con soda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.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0" lvl="0" defTabSz="914400" eaLnBrk="1" fontAlgn="auto" latinLnBrk="0" hangingPunct="1">
              <a:lnSpc>
                <a:spcPts val="98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-1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Guarnire</a:t>
            </a:r>
            <a:r>
              <a:rPr kumimoji="0" lang="en-US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con </a:t>
            </a:r>
            <a:r>
              <a:rPr kumimoji="0" lang="en-US" sz="1000" b="0" i="0" u="none" strike="noStrike" kern="0" cap="none" spc="-1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foglie</a:t>
            </a:r>
            <a:r>
              <a:rPr kumimoji="0" lang="en-US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di menta.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</p:txBody>
      </p:sp>
      <p:sp>
        <p:nvSpPr>
          <p:cNvPr id="123" name="object 37">
            <a:extLst>
              <a:ext uri="{FF2B5EF4-FFF2-40B4-BE49-F238E27FC236}">
                <a16:creationId xmlns:a16="http://schemas.microsoft.com/office/drawing/2014/main" id="{02AD70E4-0A4F-763B-47EB-C5E6F54772DC}"/>
              </a:ext>
            </a:extLst>
          </p:cNvPr>
          <p:cNvSpPr txBox="1"/>
          <p:nvPr/>
        </p:nvSpPr>
        <p:spPr>
          <a:xfrm>
            <a:off x="3621679" y="6383262"/>
            <a:ext cx="1512000" cy="39754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143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63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1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MediumOblique"/>
                <a:cs typeface="Avenir-MediumOblique"/>
              </a:rPr>
              <a:t>Fluère</a:t>
            </a:r>
            <a:r>
              <a:rPr kumimoji="0" lang="it-IT" sz="8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aggiunge note fresche e vivaci, rendendo questo cocktail ancora più rinfrescante.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MediumOblique"/>
              <a:cs typeface="Avenir-MediumOblique"/>
            </a:endParaRPr>
          </a:p>
        </p:txBody>
      </p:sp>
      <p:sp>
        <p:nvSpPr>
          <p:cNvPr id="124" name="object 38">
            <a:extLst>
              <a:ext uri="{FF2B5EF4-FFF2-40B4-BE49-F238E27FC236}">
                <a16:creationId xmlns:a16="http://schemas.microsoft.com/office/drawing/2014/main" id="{273FAA25-57DD-18AD-5C42-9FF64CCD6072}"/>
              </a:ext>
            </a:extLst>
          </p:cNvPr>
          <p:cNvSpPr txBox="1"/>
          <p:nvPr/>
        </p:nvSpPr>
        <p:spPr>
          <a:xfrm>
            <a:off x="3608694" y="3351298"/>
            <a:ext cx="1537970" cy="188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1" i="0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Fluère</a:t>
            </a:r>
            <a:r>
              <a:rPr kumimoji="0" sz="1050" b="1" i="0" u="none" strike="noStrike" kern="0" cap="none" spc="2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050" b="1" i="0" u="none" strike="noStrike" kern="0" cap="none" spc="-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Raspberry</a:t>
            </a:r>
            <a:r>
              <a:rPr kumimoji="0" sz="1050" b="1" i="0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050" b="1" i="0" u="none" strike="noStrike" kern="0" cap="none" spc="-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Collins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Heavy"/>
              <a:cs typeface="Avenir-Heavy"/>
            </a:endParaRPr>
          </a:p>
        </p:txBody>
      </p:sp>
      <p:sp>
        <p:nvSpPr>
          <p:cNvPr id="125" name="object 39">
            <a:extLst>
              <a:ext uri="{FF2B5EF4-FFF2-40B4-BE49-F238E27FC236}">
                <a16:creationId xmlns:a16="http://schemas.microsoft.com/office/drawing/2014/main" id="{F9117814-6A36-7FA8-4E19-1ACDFF10DC5F}"/>
              </a:ext>
            </a:extLst>
          </p:cNvPr>
          <p:cNvSpPr txBox="1"/>
          <p:nvPr/>
        </p:nvSpPr>
        <p:spPr>
          <a:xfrm>
            <a:off x="3659812" y="3533536"/>
            <a:ext cx="143573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16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da</a:t>
            </a:r>
            <a:r>
              <a:rPr kumimoji="0" sz="1100" b="0" i="1" u="none" strike="noStrike" kern="0" cap="none" spc="-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17,6%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a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sz="1100" b="0" i="1" u="none" strike="noStrike" kern="0" cap="none" spc="-2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2,6%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Oblique"/>
              <a:cs typeface="Avenir-BookOblique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da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2,83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lang="en-US" sz="1100" b="0" i="1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unit</a:t>
            </a:r>
            <a:r>
              <a:rPr kumimoji="0" lang="en-US" sz="1100" b="0" i="1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+mj-lt"/>
                <a:cs typeface="Avenir-BookOblique"/>
              </a:rPr>
              <a:t>à</a:t>
            </a:r>
            <a:r>
              <a:rPr kumimoji="0" lang="en-US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a </a:t>
            </a:r>
            <a:r>
              <a:rPr kumimoji="0" sz="1100" b="0" i="1" u="none" strike="noStrike" kern="0" cap="none" spc="-2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0,43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Oblique"/>
              <a:cs typeface="Avenir-BookOblique"/>
            </a:endParaRPr>
          </a:p>
        </p:txBody>
      </p:sp>
      <p:sp>
        <p:nvSpPr>
          <p:cNvPr id="126" name="object 40">
            <a:extLst>
              <a:ext uri="{FF2B5EF4-FFF2-40B4-BE49-F238E27FC236}">
                <a16:creationId xmlns:a16="http://schemas.microsoft.com/office/drawing/2014/main" id="{AF59366B-1F4E-8006-24E3-10949C718BC6}"/>
              </a:ext>
            </a:extLst>
          </p:cNvPr>
          <p:cNvSpPr txBox="1"/>
          <p:nvPr/>
        </p:nvSpPr>
        <p:spPr>
          <a:xfrm>
            <a:off x="7975478" y="5429485"/>
            <a:ext cx="1440000" cy="75777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10489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30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Fluère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Original</a:t>
            </a:r>
            <a:endParaRPr kumimoji="0" lang="fr-FR" sz="1000" b="0" i="0" u="none" strike="noStrike" kern="0" cap="none" spc="-1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110489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30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Fluère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Bitter</a:t>
            </a:r>
            <a:r>
              <a:rPr kumimoji="0" sz="1000" b="0" i="0" u="none" strike="noStrike" kern="0" cap="none" spc="50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endParaRPr kumimoji="0" lang="en-US" sz="1000" b="0" i="0" u="none" strike="noStrike" kern="0" cap="none" spc="50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110489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30</a:t>
            </a:r>
            <a:r>
              <a:rPr kumimoji="0" sz="1000" b="0" i="0" u="none" strike="noStrike" kern="0" cap="none" spc="-1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1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Vermouth.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R="0" lvl="0" defTabSz="91440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Guarnire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con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scorza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d’arancia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.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</p:txBody>
      </p:sp>
      <p:sp>
        <p:nvSpPr>
          <p:cNvPr id="127" name="object 41">
            <a:extLst>
              <a:ext uri="{FF2B5EF4-FFF2-40B4-BE49-F238E27FC236}">
                <a16:creationId xmlns:a16="http://schemas.microsoft.com/office/drawing/2014/main" id="{1B8959F3-7127-92EE-E9A8-50921B59B1D8}"/>
              </a:ext>
            </a:extLst>
          </p:cNvPr>
          <p:cNvSpPr txBox="1"/>
          <p:nvPr/>
        </p:nvSpPr>
        <p:spPr>
          <a:xfrm>
            <a:off x="7939478" y="6383262"/>
            <a:ext cx="1512000" cy="39754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143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63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1" u="none" strike="noStrike" kern="0" cap="none" spc="-1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MediumOblique"/>
                <a:cs typeface="Avenir-MediumOblique"/>
              </a:rPr>
              <a:t>Fluère</a:t>
            </a:r>
            <a:r>
              <a:rPr kumimoji="0" lang="it-IT" sz="800" b="0" i="1" u="none" strike="noStrike" kern="0" cap="none" spc="-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aggiunge più note erbacee e un amaro delicato, con meno mordente alcolico.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MediumOblique"/>
              <a:cs typeface="Avenir-MediumOblique"/>
            </a:endParaRPr>
          </a:p>
        </p:txBody>
      </p:sp>
      <p:sp>
        <p:nvSpPr>
          <p:cNvPr id="128" name="object 42">
            <a:extLst>
              <a:ext uri="{FF2B5EF4-FFF2-40B4-BE49-F238E27FC236}">
                <a16:creationId xmlns:a16="http://schemas.microsoft.com/office/drawing/2014/main" id="{E222EFBE-B6DD-30DD-92BE-21514B5B6ABE}"/>
              </a:ext>
            </a:extLst>
          </p:cNvPr>
          <p:cNvSpPr txBox="1"/>
          <p:nvPr/>
        </p:nvSpPr>
        <p:spPr>
          <a:xfrm>
            <a:off x="8092228" y="3351298"/>
            <a:ext cx="1206500" cy="188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8100" marR="0" lvl="0" indent="0" defTabSz="914400" eaLnBrk="1" fontAlgn="auto" latinLnBrk="0" hangingPunct="1">
              <a:lnSpc>
                <a:spcPct val="100000"/>
              </a:lnSpc>
              <a:spcBef>
                <a:spcPts val="11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1" i="0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Fluère</a:t>
            </a:r>
            <a:r>
              <a:rPr kumimoji="0" sz="1050" b="1" i="0" u="none" strike="noStrike" kern="0" cap="none" spc="2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050" b="1" i="0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Lowgroni</a:t>
            </a:r>
            <a:r>
              <a:rPr kumimoji="0" sz="1050" b="1" i="0" u="none" strike="noStrike" kern="0" cap="none" spc="2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900" b="0" i="0" u="none" strike="noStrike" kern="0" cap="none" spc="-75" normalizeH="0" baseline="32407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Roman"/>
                <a:cs typeface="Avenir-Roman"/>
              </a:rPr>
              <a:t>®</a:t>
            </a:r>
            <a:endParaRPr kumimoji="0" sz="900" b="0" i="0" u="none" strike="noStrike" kern="0" cap="none" spc="0" normalizeH="0" baseline="32407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</p:txBody>
      </p:sp>
      <p:sp>
        <p:nvSpPr>
          <p:cNvPr id="129" name="object 43">
            <a:extLst>
              <a:ext uri="{FF2B5EF4-FFF2-40B4-BE49-F238E27FC236}">
                <a16:creationId xmlns:a16="http://schemas.microsoft.com/office/drawing/2014/main" id="{E3566146-58F6-C1CB-EA22-BA3E743A06E6}"/>
              </a:ext>
            </a:extLst>
          </p:cNvPr>
          <p:cNvSpPr txBox="1"/>
          <p:nvPr/>
        </p:nvSpPr>
        <p:spPr>
          <a:xfrm>
            <a:off x="8055081" y="3533536"/>
            <a:ext cx="128079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da</a:t>
            </a:r>
            <a:r>
              <a:rPr kumimoji="0" sz="1100" b="0" i="1" u="none" strike="noStrike" kern="0" cap="none" spc="-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20%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a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sz="1100" b="0" i="1" u="none" strike="noStrike" kern="0" cap="none" spc="-2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4%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Oblique"/>
              <a:cs typeface="Avenir-BookOblique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da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2,4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lang="en-US" sz="1100" b="0" i="1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unit</a:t>
            </a:r>
            <a:r>
              <a:rPr kumimoji="0" lang="en-US" sz="1100" b="0" i="1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+mj-lt"/>
                <a:cs typeface="Avenir-BookOblique"/>
              </a:rPr>
              <a:t>à</a:t>
            </a:r>
            <a:r>
              <a:rPr kumimoji="0" lang="en-US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a </a:t>
            </a:r>
            <a:r>
              <a:rPr kumimoji="0" sz="1100" b="0" i="1" u="none" strike="noStrike" kern="0" cap="none" spc="-2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0,5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Oblique"/>
              <a:cs typeface="Avenir-BookOblique"/>
            </a:endParaRPr>
          </a:p>
        </p:txBody>
      </p:sp>
      <p:sp>
        <p:nvSpPr>
          <p:cNvPr id="130" name="object 44">
            <a:extLst>
              <a:ext uri="{FF2B5EF4-FFF2-40B4-BE49-F238E27FC236}">
                <a16:creationId xmlns:a16="http://schemas.microsoft.com/office/drawing/2014/main" id="{D41140AC-0E6B-4D66-5F77-06A38D688DF4}"/>
              </a:ext>
            </a:extLst>
          </p:cNvPr>
          <p:cNvSpPr txBox="1"/>
          <p:nvPr/>
        </p:nvSpPr>
        <p:spPr>
          <a:xfrm>
            <a:off x="9967894" y="5454712"/>
            <a:ext cx="1722642" cy="71929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038" marR="5080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60</a:t>
            </a:r>
            <a:r>
              <a:rPr kumimoji="0" sz="1000" b="0" i="0" u="none" strike="noStrike" kern="0" cap="none" spc="-4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3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2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Fluère</a:t>
            </a:r>
            <a:r>
              <a:rPr kumimoji="0" sz="1000" b="0" i="0" u="none" strike="noStrike" kern="0" cap="none" spc="-3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Smoked</a:t>
            </a:r>
            <a:r>
              <a:rPr kumimoji="0" sz="1000" b="0" i="0" u="none" strike="noStrike" kern="0" cap="none" spc="-3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Agave </a:t>
            </a:r>
            <a:endParaRPr kumimoji="0" lang="en-US" sz="1000" b="0" i="0" u="none" strike="noStrike" kern="0" cap="none" spc="-1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L="46038" marR="5080" lvl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20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ml</a:t>
            </a:r>
            <a:r>
              <a:rPr kumimoji="0" sz="1000" b="0" i="0" u="none" strike="noStrike" kern="0" cap="none" spc="-1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Succo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  <a:cs typeface="Avenir-Roman"/>
              </a:rPr>
              <a:t> di lime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  <a:p>
            <a:pPr marL="46038" marR="0" lvl="0" defTabSz="914400" eaLnBrk="1" fontAlgn="auto" latinLnBrk="0" hangingPunct="1">
              <a:lnSpc>
                <a:spcPts val="100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</a:rPr>
              <a:t>10 ml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</a:rPr>
              <a:t>Sciroppo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</a:rPr>
              <a:t> di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</a:rPr>
              <a:t>zucchero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</a:endParaRPr>
          </a:p>
          <a:p>
            <a:pPr marL="46038" marR="37465" lvl="0" defTabSz="914400" eaLnBrk="1" fontAlgn="auto" latinLnBrk="0" hangingPunct="1">
              <a:lnSpc>
                <a:spcPts val="1010"/>
              </a:lnSpc>
              <a:spcBef>
                <a:spcPts val="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</a:rPr>
              <a:t>25 ml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</a:rPr>
              <a:t>Liquore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</a:rPr>
              <a:t> </a:t>
            </a:r>
            <a:r>
              <a:rPr kumimoji="0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</a:rPr>
              <a:t>Bols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-Roman"/>
              </a:rPr>
              <a:t> Triple Sec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venir-Roman"/>
            </a:endParaRPr>
          </a:p>
          <a:p>
            <a:pPr marL="46038" marR="37465" lvl="0" defTabSz="914400" eaLnBrk="1" fontAlgn="auto" latinLnBrk="0" hangingPunct="1">
              <a:lnSpc>
                <a:spcPts val="1010"/>
              </a:lnSpc>
              <a:spcBef>
                <a:spcPts val="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0" dirty="0" err="1">
                <a:solidFill>
                  <a:srgbClr val="231F20"/>
                </a:solidFill>
                <a:latin typeface="Avenir-Roman"/>
                <a:cs typeface="Avenir-Roman"/>
              </a:rPr>
              <a:t>Guarnire</a:t>
            </a:r>
            <a:r>
              <a:rPr lang="en-US" sz="1000" kern="0" dirty="0">
                <a:solidFill>
                  <a:srgbClr val="231F20"/>
                </a:solidFill>
                <a:latin typeface="Avenir-Roman"/>
                <a:cs typeface="Avenir-Roman"/>
              </a:rPr>
              <a:t> con </a:t>
            </a:r>
            <a:r>
              <a:rPr lang="en-US" sz="1000" kern="0" dirty="0" err="1">
                <a:solidFill>
                  <a:srgbClr val="231F20"/>
                </a:solidFill>
                <a:latin typeface="Avenir-Roman"/>
                <a:cs typeface="Avenir-Roman"/>
              </a:rPr>
              <a:t>una</a:t>
            </a:r>
            <a:r>
              <a:rPr lang="en-US" sz="1000" kern="0" dirty="0">
                <a:solidFill>
                  <a:srgbClr val="231F20"/>
                </a:solidFill>
                <a:latin typeface="Avenir-Roman"/>
                <a:cs typeface="Avenir-Roman"/>
              </a:rPr>
              <a:t> fetta di lime.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Roman"/>
              <a:cs typeface="Avenir-Roman"/>
            </a:endParaRPr>
          </a:p>
        </p:txBody>
      </p:sp>
      <p:sp>
        <p:nvSpPr>
          <p:cNvPr id="131" name="object 45">
            <a:extLst>
              <a:ext uri="{FF2B5EF4-FFF2-40B4-BE49-F238E27FC236}">
                <a16:creationId xmlns:a16="http://schemas.microsoft.com/office/drawing/2014/main" id="{A1D3FB6C-F9AF-A71A-CC3F-28EA35D24B15}"/>
              </a:ext>
            </a:extLst>
          </p:cNvPr>
          <p:cNvSpPr txBox="1"/>
          <p:nvPr/>
        </p:nvSpPr>
        <p:spPr>
          <a:xfrm>
            <a:off x="10073215" y="6383262"/>
            <a:ext cx="1512000" cy="26706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143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63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1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MediumOblique"/>
                <a:cs typeface="Avenir-MediumOblique"/>
              </a:rPr>
              <a:t>Fluère</a:t>
            </a:r>
            <a:r>
              <a:rPr kumimoji="0" lang="it-IT" sz="8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MediumOblique"/>
                <a:cs typeface="Avenir-MediumOblique"/>
              </a:rPr>
              <a:t> aggiunge morbidezza e un leggero sentore di affumicatura.</a:t>
            </a:r>
          </a:p>
        </p:txBody>
      </p:sp>
      <p:sp>
        <p:nvSpPr>
          <p:cNvPr id="132" name="object 46">
            <a:extLst>
              <a:ext uri="{FF2B5EF4-FFF2-40B4-BE49-F238E27FC236}">
                <a16:creationId xmlns:a16="http://schemas.microsoft.com/office/drawing/2014/main" id="{BF9DCFC7-47EB-18B8-6484-2AAA8F2397E3}"/>
              </a:ext>
            </a:extLst>
          </p:cNvPr>
          <p:cNvSpPr txBox="1"/>
          <p:nvPr/>
        </p:nvSpPr>
        <p:spPr>
          <a:xfrm>
            <a:off x="10294863" y="3351298"/>
            <a:ext cx="1068705" cy="188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1" i="0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Fluère</a:t>
            </a:r>
            <a:r>
              <a:rPr kumimoji="0" sz="1050" b="1" i="0" u="none" strike="noStrike" kern="0" cap="none" spc="1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 </a:t>
            </a:r>
            <a:r>
              <a:rPr kumimoji="0" sz="1050" b="1" i="0" u="none" strike="noStrike" kern="0" cap="none" spc="-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Heavy"/>
                <a:cs typeface="Avenir-Heavy"/>
              </a:rPr>
              <a:t>Margarita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Heavy"/>
              <a:cs typeface="Avenir-Heavy"/>
            </a:endParaRPr>
          </a:p>
        </p:txBody>
      </p:sp>
      <p:sp>
        <p:nvSpPr>
          <p:cNvPr id="133" name="object 47">
            <a:extLst>
              <a:ext uri="{FF2B5EF4-FFF2-40B4-BE49-F238E27FC236}">
                <a16:creationId xmlns:a16="http://schemas.microsoft.com/office/drawing/2014/main" id="{F83590F1-4BB2-4353-EC90-AA7D5D1ACB65}"/>
              </a:ext>
            </a:extLst>
          </p:cNvPr>
          <p:cNvSpPr txBox="1"/>
          <p:nvPr/>
        </p:nvSpPr>
        <p:spPr>
          <a:xfrm>
            <a:off x="10188818" y="3533536"/>
            <a:ext cx="128079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da</a:t>
            </a:r>
            <a:r>
              <a:rPr kumimoji="0" sz="1100" b="0" i="1" u="none" strike="noStrike" kern="0" cap="none" spc="-1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23,1%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a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sz="1100" b="0" i="1" u="none" strike="noStrike" kern="0" cap="none" spc="-2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6,5%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Oblique"/>
              <a:cs typeface="Avenir-BookOblique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da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3,3</a:t>
            </a:r>
            <a:r>
              <a:rPr kumimoji="0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lang="en-US" sz="1100" b="0" i="1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unit</a:t>
            </a:r>
            <a:r>
              <a:rPr kumimoji="0" lang="en-US" sz="1100" b="0" i="1" u="none" strike="noStrike" kern="0" cap="none" spc="0" normalizeH="0" baseline="0" noProof="0" dirty="0" err="1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+mj-lt"/>
                <a:cs typeface="Avenir-BookOblique"/>
              </a:rPr>
              <a:t>à</a:t>
            </a:r>
            <a:r>
              <a:rPr kumimoji="0" lang="en-US" sz="1100" b="0" i="1" u="none" strike="noStrike" kern="0" cap="none" spc="-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 </a:t>
            </a:r>
            <a:r>
              <a:rPr kumimoji="0" lang="en-US" sz="1100" b="0" i="1" u="none" strike="noStrike" kern="0" cap="none" spc="0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a </a:t>
            </a:r>
            <a:r>
              <a:rPr kumimoji="0" sz="1100" b="0" i="1" u="none" strike="noStrike" kern="0" cap="none" spc="-25" normalizeH="0" baseline="0" noProof="0" dirty="0">
                <a:ln>
                  <a:noFill/>
                </a:ln>
                <a:solidFill>
                  <a:srgbClr val="00555D"/>
                </a:solidFill>
                <a:effectLst/>
                <a:uLnTx/>
                <a:uFillTx/>
                <a:latin typeface="Avenir-BookOblique"/>
                <a:cs typeface="Avenir-BookOblique"/>
              </a:rPr>
              <a:t>0,9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venir-BookOblique"/>
              <a:cs typeface="Avenir-BookOblique"/>
            </a:endParaRP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483411B8-717A-90C7-3742-57224B902F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32639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1FA5E0C5-55D6-89ED-B65C-6B535E1EB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31432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F8C3195F-26CB-190F-5168-3EED32E312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32766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4">
            <a:extLst>
              <a:ext uri="{FF2B5EF4-FFF2-40B4-BE49-F238E27FC236}">
                <a16:creationId xmlns:a16="http://schemas.microsoft.com/office/drawing/2014/main" id="{58F965F6-45B8-D6DD-60AD-05CE47233D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654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16">
            <a:extLst>
              <a:ext uri="{FF2B5EF4-FFF2-40B4-BE49-F238E27FC236}">
                <a16:creationId xmlns:a16="http://schemas.microsoft.com/office/drawing/2014/main" id="{1599A3F4-9003-1F8D-EE06-7E62367075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296545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öhne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906aa820-017f-4f82-b737-2ae2461f339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CDC1402808274D939DB7406C30B4FB" ma:contentTypeVersion="13" ma:contentTypeDescription="Create a new document." ma:contentTypeScope="" ma:versionID="468daa47d3d65850800176d01b81e581">
  <xsd:schema xmlns:xsd="http://www.w3.org/2001/XMLSchema" xmlns:xs="http://www.w3.org/2001/XMLSchema" xmlns:p="http://schemas.microsoft.com/office/2006/metadata/properties" xmlns:ns3="906aa820-017f-4f82-b737-2ae2461f339b" xmlns:ns4="6f4fa5a1-87b5-407e-8979-efaaf3f2fb8b" targetNamespace="http://schemas.microsoft.com/office/2006/metadata/properties" ma:root="true" ma:fieldsID="4e36e1ea1c93e615e5abdc9bd40b264b" ns3:_="" ns4:_="">
    <xsd:import namespace="906aa820-017f-4f82-b737-2ae2461f339b"/>
    <xsd:import namespace="6f4fa5a1-87b5-407e-8979-efaaf3f2fb8b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6aa820-017f-4f82-b737-2ae2461f339b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16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4fa5a1-87b5-407e-8979-efaaf3f2fb8b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03E508-493E-4705-BDB8-8468A0827CEE}">
  <ds:schemaRefs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terms/"/>
    <ds:schemaRef ds:uri="http://schemas.microsoft.com/office/2006/metadata/properties"/>
    <ds:schemaRef ds:uri="6f4fa5a1-87b5-407e-8979-efaaf3f2fb8b"/>
    <ds:schemaRef ds:uri="906aa820-017f-4f82-b737-2ae2461f339b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950E1FB1-A50C-4C24-AE2E-A4116AD823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F20F54-DA4E-4C98-9937-8D314AF99C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6aa820-017f-4f82-b737-2ae2461f339b"/>
    <ds:schemaRef ds:uri="6f4fa5a1-87b5-407e-8979-efaaf3f2fb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948</Words>
  <Application>Microsoft Office PowerPoint</Application>
  <PresentationFormat>Widescreen</PresentationFormat>
  <Paragraphs>156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6" baseType="lpstr">
      <vt:lpstr>Aptos</vt:lpstr>
      <vt:lpstr>Arial</vt:lpstr>
      <vt:lpstr>Avenir</vt:lpstr>
      <vt:lpstr>Avenir-BlackOblique</vt:lpstr>
      <vt:lpstr>Avenir-Book</vt:lpstr>
      <vt:lpstr>Avenir-BookOblique</vt:lpstr>
      <vt:lpstr>Avenir-Heavy</vt:lpstr>
      <vt:lpstr>Avenir-Light</vt:lpstr>
      <vt:lpstr>Avenir-LightOblique</vt:lpstr>
      <vt:lpstr>Avenir-MediumOblique</vt:lpstr>
      <vt:lpstr>Avenir-Roman</vt:lpstr>
      <vt:lpstr>Calibri</vt:lpstr>
      <vt:lpstr>Söhne</vt:lpstr>
      <vt:lpstr>1_Office Theme</vt:lpstr>
      <vt:lpstr>INGREDIENTI PER COCKTAIL ANALCOLICI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 ALCOHOLIC COCKTAIL INGREDIENTS</dc:title>
  <dc:creator>Didier Beraud | Passoa</dc:creator>
  <cp:lastModifiedBy>Didier Beraud | Passoa</cp:lastModifiedBy>
  <cp:revision>9</cp:revision>
  <dcterms:created xsi:type="dcterms:W3CDTF">2024-04-05T08:41:51Z</dcterms:created>
  <dcterms:modified xsi:type="dcterms:W3CDTF">2024-04-05T12:46:36Z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0x0101008CCDC1402808274D939DB7406C30B4FB</vt:lpwstr>
  </property>
</Properties>
</file>